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  <p:sldMasterId id="2147483792" r:id="rId2"/>
  </p:sldMasterIdLst>
  <p:sldIdLst>
    <p:sldId id="268" r:id="rId3"/>
    <p:sldId id="257" r:id="rId4"/>
    <p:sldId id="259" r:id="rId5"/>
    <p:sldId id="265" r:id="rId6"/>
    <p:sldId id="266" r:id="rId7"/>
    <p:sldId id="267" r:id="rId8"/>
    <p:sldId id="269" r:id="rId9"/>
    <p:sldId id="270" r:id="rId10"/>
    <p:sldId id="271" r:id="rId11"/>
    <p:sldId id="260" r:id="rId12"/>
    <p:sldId id="261" r:id="rId13"/>
    <p:sldId id="262" r:id="rId14"/>
    <p:sldId id="26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601850-B49E-4A6F-B387-B4A810CE5AF4}" v="1231" dt="2023-02-02T18:12:29.8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9320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41796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99503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E094B2-C1DD-519B-71EB-54274B2BD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5ACC3CD-9132-3B5A-AA49-BE577EF36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504514D-811B-755E-0AE0-17668421B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85E358B-F00D-2350-2A90-3CF409D9F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6B93519-BDAA-4876-B070-D2DB27AFB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65818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6742DC2-C829-AC72-7BA4-FE5090CA3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DECAFA5-E19F-47FD-17EA-BE6330164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0953A5D-946F-16B5-3CE1-C7C986EA3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B31F946-26CD-3BAD-A0CA-048AFB5E3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A752576-38DB-E591-0CCF-F544D795E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36998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FD24C3-F73A-4A50-311B-C6FBBC6A4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B9114FA-8427-D482-19C6-0BDAAE0AC6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BDE6041-9B1A-36F1-577C-9DEBE22A0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BDE8620-FC3B-67DB-2BB9-4E1706EC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3CDC103-6281-57B9-136F-067D92046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06203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A7372D-78DB-13E0-C7AE-5BAD38773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A0F6F25-D50B-D9BF-2C15-1B276E0F9C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262D732-A64C-D8DC-C875-4B939D11A8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CCBCD32-3011-AF7A-50D9-4C1D5BF3E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9BDF188-EB1C-10D1-2F3A-3E2BA37F2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4F12678-7B70-7CAA-1C9B-D00457011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55296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766021-F152-5FB8-1274-FFDADAB48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2F1C64A-165B-B153-7276-60B3B79920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A00A1EB-0BA7-B443-C736-19B1FC608C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892472B-F16C-E97A-7F97-4AF2C66690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B062692-AE80-F55D-EEFF-839D76A9BD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E7F11719-B0A7-8593-D16B-119854CCF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248E3458-DD6A-E760-5058-6E2D29AD6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85969DD-F9A0-6966-18D4-4A51F6424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314483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BC3CB89-228B-6492-1A03-B0FD51868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08052CE-B553-4B00-27DF-996BA6BE7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D0D100A-5B6F-64CF-AE57-74C52A518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43CB81B-6122-FE91-A4A2-93F8CBCF7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170561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470521C0-1705-EEBB-E352-3F0B3FE6B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B430C48-0EAE-0182-F8D2-0BB590479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CCD4B09-69D3-A6CF-AEDD-BED4CDB73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71000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862E6B-F184-F49B-4077-33F20641D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3CF961F-04C4-0A70-5BF8-0FBD3BAA5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75C411F-0C63-2C2A-1A75-F02D88D19C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15328A2-B07D-A80C-F081-2B62911FB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45F1B4C-0D4D-A97E-B4DC-CDCEC974F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41AACF1-9803-1CF1-1863-C4D8ED983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868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56683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481C7C-0F4B-96F2-C7C5-2A5816407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8ED18372-57C6-D5B1-C5E6-08155996B5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07F0AF0-392D-6A70-3A66-8487CC9D7F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81E4213-35FD-09A4-E5A0-29F4D96F8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33F38ED-CE43-2142-95AC-0BCACF160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9048EAD-24C1-C0C1-FCAA-F68B4AD9A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77124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D4F432A-4D38-6114-E051-06C3492E7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61E79F0-A1F9-4C66-7E20-F00BFD5672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B24B468-A9E7-33D2-9D4F-8CF5D31EA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A51BDFF-FF6B-35DF-7C10-E2E065BFD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2F17620-4C3A-B024-73E5-7075617E6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95740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028E099C-1577-CC12-DA82-ACFA1A9933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85EA758-7B5A-1EF9-D4EB-0322E3EC0C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4F1123A-8F6E-1341-B3AC-57B12484E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5D33EE4-7A28-BF77-E3B3-B0305C1A5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8244D64-D5FF-B41C-AF1A-ECADA1A2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6581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9282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1127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551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1657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41132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9899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7731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3279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C997903-898B-A3B9-A084-00029F28A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0278954-3B2B-3066-D6A7-20826819C8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A0A9FE7-C1A0-AA4E-D168-0DD35A15E9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AECED-46A6-464E-9A3B-AE09BBF7545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74064A6-5F59-2522-A213-DBBB073A47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EEC3935-FBBE-5353-248E-9CD7694CB7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B351A9-B94C-4529-99F9-D67CEAC7BA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4409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0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128A82D-E66B-9C1F-5AC8-D94C924F0A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9803" y="87252"/>
            <a:ext cx="464525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7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PROGETTO TECNOLOGIE WEB</a:t>
            </a:r>
            <a:br>
              <a:rPr lang="en-US" sz="4700" b="1" dirty="0">
                <a:solidFill>
                  <a:schemeClr val="bg1"/>
                </a:solidFill>
              </a:rPr>
            </a:br>
            <a:endParaRPr lang="en-US" sz="4700" b="1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F92F9D3-84EC-1CC9-E69D-A74E99FA25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9766" y="3307703"/>
            <a:ext cx="4645250" cy="1147863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en-US" sz="4000" dirty="0">
                <a:solidFill>
                  <a:schemeClr val="bg1"/>
                </a:solidFill>
              </a:rPr>
              <a:t>	</a:t>
            </a:r>
            <a:r>
              <a:rPr lang="en-US" sz="4700" dirty="0">
                <a:solidFill>
                  <a:schemeClr val="bg1"/>
                </a:solidFill>
              </a:rPr>
              <a:t> “</a:t>
            </a:r>
            <a:r>
              <a:rPr lang="en-US" sz="47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UNITECA”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EAC7B49-6688-F997-E3AA-090A8B3953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382" y="720993"/>
            <a:ext cx="4047843" cy="4047843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D2BDBDBA-F1BB-CDF9-72C2-D6BAF2AC3454}"/>
              </a:ext>
            </a:extLst>
          </p:cNvPr>
          <p:cNvSpPr txBox="1"/>
          <p:nvPr/>
        </p:nvSpPr>
        <p:spPr>
          <a:xfrm>
            <a:off x="276365" y="5520521"/>
            <a:ext cx="340170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Da:</a:t>
            </a:r>
            <a:br>
              <a:rPr kumimoji="0" lang="it-IT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it-IT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Nicola Cirillo 0124001746</a:t>
            </a:r>
            <a:br>
              <a:rPr kumimoji="0" lang="it-IT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it-IT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Pasquale Ferrandino 0124001857</a:t>
            </a:r>
            <a:br>
              <a:rPr kumimoji="0" lang="it-IT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it-IT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Filippo Spitaletta 0124001860</a:t>
            </a:r>
          </a:p>
        </p:txBody>
      </p:sp>
    </p:spTree>
    <p:extLst>
      <p:ext uri="{BB962C8B-B14F-4D97-AF65-F5344CB8AC3E}">
        <p14:creationId xmlns:p14="http://schemas.microsoft.com/office/powerpoint/2010/main" val="2290860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AF383FD9-0F24-FA40-969D-3014E3742D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6041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E94A3FF3-0151-E69E-01B8-092C279B35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0" r="-2" b="-2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0E7A33B4-1C00-2136-FF7F-3CDC6EA830E9}"/>
              </a:ext>
            </a:extLst>
          </p:cNvPr>
          <p:cNvSpPr txBox="1"/>
          <p:nvPr/>
        </p:nvSpPr>
        <p:spPr>
          <a:xfrm>
            <a:off x="448056" y="859536"/>
            <a:ext cx="4832802" cy="1243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ADMIN- ADD/REMOVE BOOK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E4C5170-ED76-2909-20FA-A1268564A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781" y="2575222"/>
            <a:ext cx="4832803" cy="366435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err="1"/>
              <a:t>Tramite</a:t>
            </a:r>
            <a:r>
              <a:rPr lang="en-US" sz="2000"/>
              <a:t> la </a:t>
            </a:r>
            <a:r>
              <a:rPr lang="en-US" sz="2000" err="1"/>
              <a:t>sezione</a:t>
            </a:r>
            <a:r>
              <a:rPr lang="en-US" sz="2000"/>
              <a:t> add/remove book </a:t>
            </a:r>
            <a:r>
              <a:rPr lang="en-US" sz="2000" err="1"/>
              <a:t>si</a:t>
            </a:r>
            <a:r>
              <a:rPr lang="en-US" sz="2000"/>
              <a:t> da la </a:t>
            </a:r>
            <a:r>
              <a:rPr lang="en-US" sz="2000" err="1"/>
              <a:t>possibilità</a:t>
            </a:r>
            <a:r>
              <a:rPr lang="en-US" sz="2000"/>
              <a:t> di </a:t>
            </a:r>
            <a:r>
              <a:rPr lang="en-US" sz="2000" err="1"/>
              <a:t>aggiungere</a:t>
            </a:r>
            <a:r>
              <a:rPr lang="en-US" sz="2000"/>
              <a:t> e </a:t>
            </a:r>
            <a:r>
              <a:rPr lang="en-US" sz="2000" err="1"/>
              <a:t>rimuovere</a:t>
            </a:r>
            <a:r>
              <a:rPr lang="en-US" sz="2000"/>
              <a:t> I libri </a:t>
            </a:r>
            <a:r>
              <a:rPr lang="en-US" sz="2000" err="1"/>
              <a:t>all’inerno</a:t>
            </a:r>
            <a:r>
              <a:rPr lang="en-US" sz="2000"/>
              <a:t> del database “</a:t>
            </a:r>
            <a:r>
              <a:rPr lang="en-US" sz="2000" err="1"/>
              <a:t>Uniteca</a:t>
            </a:r>
            <a:r>
              <a:rPr lang="en-US" sz="2000"/>
              <a:t>”.</a:t>
            </a:r>
          </a:p>
          <a:p>
            <a:r>
              <a:rPr lang="en-US" sz="2000" err="1"/>
              <a:t>L’azione</a:t>
            </a:r>
            <a:r>
              <a:rPr lang="en-US" sz="2000"/>
              <a:t> </a:t>
            </a:r>
            <a:r>
              <a:rPr lang="en-US" sz="2000" err="1"/>
              <a:t>viene</a:t>
            </a:r>
            <a:r>
              <a:rPr lang="en-US" sz="2000"/>
              <a:t> </a:t>
            </a:r>
            <a:r>
              <a:rPr lang="en-US" sz="2000" err="1"/>
              <a:t>effettuata</a:t>
            </a:r>
            <a:r>
              <a:rPr lang="en-US" sz="2000"/>
              <a:t> </a:t>
            </a:r>
            <a:r>
              <a:rPr lang="en-US" sz="2000" err="1"/>
              <a:t>tramite</a:t>
            </a:r>
            <a:r>
              <a:rPr lang="en-US" sz="2000"/>
              <a:t> un form </a:t>
            </a:r>
            <a:r>
              <a:rPr lang="en-US" sz="2000" err="1"/>
              <a:t>che</a:t>
            </a:r>
            <a:r>
              <a:rPr lang="en-US" sz="2000"/>
              <a:t> </a:t>
            </a:r>
            <a:r>
              <a:rPr lang="en-US" sz="2000" err="1"/>
              <a:t>una</a:t>
            </a:r>
            <a:r>
              <a:rPr lang="en-US" sz="2000"/>
              <a:t> volta aver </a:t>
            </a:r>
            <a:r>
              <a:rPr lang="en-US" sz="2000" err="1"/>
              <a:t>acquisito</a:t>
            </a:r>
            <a:r>
              <a:rPr lang="en-US" sz="2000"/>
              <a:t> </a:t>
            </a:r>
            <a:r>
              <a:rPr lang="en-US" sz="2000" err="1"/>
              <a:t>i</a:t>
            </a:r>
            <a:r>
              <a:rPr lang="en-US" sz="2000"/>
              <a:t> </a:t>
            </a:r>
            <a:r>
              <a:rPr lang="en-US" sz="2000" err="1"/>
              <a:t>dati</a:t>
            </a:r>
            <a:r>
              <a:rPr lang="en-US" sz="2000"/>
              <a:t> in input </a:t>
            </a:r>
            <a:r>
              <a:rPr lang="en-US" sz="2000" err="1"/>
              <a:t>effettua</a:t>
            </a:r>
            <a:r>
              <a:rPr lang="en-US" sz="2000"/>
              <a:t> tutti </a:t>
            </a:r>
            <a:r>
              <a:rPr lang="en-US" sz="2000" err="1"/>
              <a:t>i</a:t>
            </a:r>
            <a:r>
              <a:rPr lang="en-US" sz="2000"/>
              <a:t> </a:t>
            </a:r>
            <a:r>
              <a:rPr lang="en-US" sz="2000" err="1"/>
              <a:t>controlli</a:t>
            </a:r>
            <a:r>
              <a:rPr lang="en-US" sz="2000"/>
              <a:t> per </a:t>
            </a:r>
            <a:r>
              <a:rPr lang="en-US" sz="2000" err="1"/>
              <a:t>eventuali</a:t>
            </a:r>
            <a:r>
              <a:rPr lang="en-US" sz="2000"/>
              <a:t> </a:t>
            </a:r>
            <a:r>
              <a:rPr lang="en-US" sz="2000" err="1"/>
              <a:t>errori</a:t>
            </a:r>
            <a:r>
              <a:rPr lang="en-US" sz="2000"/>
              <a:t> e </a:t>
            </a:r>
            <a:r>
              <a:rPr lang="en-US" sz="2000" err="1"/>
              <a:t>tramite</a:t>
            </a:r>
            <a:r>
              <a:rPr lang="en-US" sz="2000"/>
              <a:t> un “insert” </a:t>
            </a:r>
            <a:r>
              <a:rPr lang="en-US" sz="2000" err="1"/>
              <a:t>inserisce</a:t>
            </a:r>
            <a:r>
              <a:rPr lang="en-US" sz="2000"/>
              <a:t> il </a:t>
            </a:r>
            <a:r>
              <a:rPr lang="en-US" sz="2000" err="1"/>
              <a:t>seguente</a:t>
            </a:r>
            <a:r>
              <a:rPr lang="en-US" sz="2000"/>
              <a:t> </a:t>
            </a:r>
            <a:r>
              <a:rPr lang="en-US" sz="2000" err="1"/>
              <a:t>libro</a:t>
            </a:r>
            <a:r>
              <a:rPr lang="en-US" sz="2000"/>
              <a:t> </a:t>
            </a:r>
            <a:r>
              <a:rPr lang="en-US" sz="2000" err="1"/>
              <a:t>nel</a:t>
            </a:r>
            <a:r>
              <a:rPr lang="en-US" sz="2000"/>
              <a:t> database.</a:t>
            </a:r>
          </a:p>
          <a:p>
            <a:r>
              <a:rPr lang="en-US" sz="2000"/>
              <a:t>La </a:t>
            </a:r>
            <a:r>
              <a:rPr lang="en-US" sz="2000" err="1"/>
              <a:t>rimozione</a:t>
            </a:r>
            <a:r>
              <a:rPr lang="en-US" sz="2000"/>
              <a:t> </a:t>
            </a:r>
            <a:r>
              <a:rPr lang="en-US" sz="2000" err="1"/>
              <a:t>avviene</a:t>
            </a:r>
            <a:r>
              <a:rPr lang="en-US" sz="2000"/>
              <a:t> in modo </a:t>
            </a:r>
            <a:r>
              <a:rPr lang="en-US" sz="2000" err="1"/>
              <a:t>analogo</a:t>
            </a:r>
            <a:r>
              <a:rPr lang="en-US" sz="2000"/>
              <a:t> </a:t>
            </a:r>
            <a:r>
              <a:rPr lang="en-US" sz="2000" err="1"/>
              <a:t>tramite</a:t>
            </a:r>
            <a:r>
              <a:rPr lang="en-US" sz="2000"/>
              <a:t> </a:t>
            </a:r>
            <a:r>
              <a:rPr lang="en-US" sz="2000" err="1"/>
              <a:t>una</a:t>
            </a:r>
            <a:r>
              <a:rPr lang="en-US" sz="2000"/>
              <a:t> </a:t>
            </a:r>
            <a:r>
              <a:rPr lang="en-US" sz="2000" err="1"/>
              <a:t>funzione</a:t>
            </a:r>
            <a:r>
              <a:rPr lang="en-US" sz="2000"/>
              <a:t> in python </a:t>
            </a:r>
            <a:r>
              <a:rPr lang="en-US" sz="2000" err="1"/>
              <a:t>che</a:t>
            </a:r>
            <a:r>
              <a:rPr lang="en-US" sz="2000"/>
              <a:t> </a:t>
            </a:r>
            <a:r>
              <a:rPr lang="en-US" sz="2000" err="1"/>
              <a:t>va</a:t>
            </a:r>
            <a:r>
              <a:rPr lang="en-US" sz="2000"/>
              <a:t> ad </a:t>
            </a:r>
            <a:r>
              <a:rPr lang="en-US" sz="2000" err="1"/>
              <a:t>eliminare</a:t>
            </a:r>
            <a:r>
              <a:rPr lang="en-US" sz="2000"/>
              <a:t> il </a:t>
            </a:r>
            <a:r>
              <a:rPr lang="en-US" sz="2000" err="1"/>
              <a:t>libro</a:t>
            </a:r>
            <a:r>
              <a:rPr lang="en-US" sz="2000"/>
              <a:t> </a:t>
            </a:r>
            <a:r>
              <a:rPr lang="en-US" sz="2000" err="1"/>
              <a:t>selezionato</a:t>
            </a:r>
            <a:r>
              <a:rPr lang="en-US" sz="2000"/>
              <a:t> </a:t>
            </a:r>
            <a:r>
              <a:rPr lang="en-US" sz="2000" err="1"/>
              <a:t>tramite</a:t>
            </a:r>
            <a:r>
              <a:rPr lang="en-US" sz="2000"/>
              <a:t> il </a:t>
            </a:r>
            <a:r>
              <a:rPr lang="en-US" sz="2000" err="1"/>
              <a:t>suo</a:t>
            </a:r>
            <a:r>
              <a:rPr lang="en-US" sz="2000"/>
              <a:t> ID e Nome.</a:t>
            </a:r>
          </a:p>
        </p:txBody>
      </p:sp>
      <p:sp>
        <p:nvSpPr>
          <p:cNvPr id="5" name="Rectangle 61">
            <a:extLst>
              <a:ext uri="{FF2B5EF4-FFF2-40B4-BE49-F238E27FC236}">
                <a16:creationId xmlns:a16="http://schemas.microsoft.com/office/drawing/2014/main" id="{47518D37-3C92-9633-3EBD-397C5D360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B22BFA8-3562-0706-BCF5-788F8A3DAA93}"/>
              </a:ext>
            </a:extLst>
          </p:cNvPr>
          <p:cNvCxnSpPr/>
          <p:nvPr/>
        </p:nvCxnSpPr>
        <p:spPr>
          <a:xfrm>
            <a:off x="478302" y="2208628"/>
            <a:ext cx="503221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8942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38CF318C-DC3E-644C-8EE3-0BAC02D3D4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6041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B052098B-F651-7728-BADD-6F10325533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82" r="-2" b="-2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0E7A33B4-1C00-2136-FF7F-3CDC6EA830E9}"/>
              </a:ext>
            </a:extLst>
          </p:cNvPr>
          <p:cNvSpPr txBox="1"/>
          <p:nvPr/>
        </p:nvSpPr>
        <p:spPr>
          <a:xfrm>
            <a:off x="448056" y="859536"/>
            <a:ext cx="4832802" cy="1243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ADMIN- RESERVATION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E4C5170-ED76-2909-20FA-A1268564A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512611"/>
            <a:ext cx="4832803" cy="3664351"/>
          </a:xfrm>
        </p:spPr>
        <p:txBody>
          <a:bodyPr vert="horz" lIns="91440" tIns="45720" rIns="91440" bIns="45720" rtlCol="0">
            <a:normAutofit/>
          </a:bodyPr>
          <a:lstStyle/>
          <a:p>
            <a:pPr marL="0"/>
            <a:r>
              <a:rPr lang="en-US" sz="2000"/>
              <a:t>Nella </a:t>
            </a:r>
            <a:r>
              <a:rPr lang="en-US" sz="2000" err="1"/>
              <a:t>sezione</a:t>
            </a:r>
            <a:r>
              <a:rPr lang="en-US" sz="2000"/>
              <a:t> </a:t>
            </a:r>
            <a:r>
              <a:rPr lang="en-US" sz="2000" err="1"/>
              <a:t>revervation</a:t>
            </a:r>
            <a:r>
              <a:rPr lang="en-US" sz="2000"/>
              <a:t>, </a:t>
            </a:r>
            <a:r>
              <a:rPr lang="en-US" sz="2000" err="1"/>
              <a:t>l’admin</a:t>
            </a:r>
            <a:r>
              <a:rPr lang="en-US" sz="2000"/>
              <a:t> </a:t>
            </a:r>
            <a:r>
              <a:rPr lang="en-US" sz="2000" err="1"/>
              <a:t>può</a:t>
            </a:r>
            <a:r>
              <a:rPr lang="en-US" sz="2000"/>
              <a:t> </a:t>
            </a:r>
            <a:r>
              <a:rPr lang="en-US" sz="2000" err="1"/>
              <a:t>controllare</a:t>
            </a:r>
            <a:r>
              <a:rPr lang="en-US" sz="2000"/>
              <a:t> e </a:t>
            </a:r>
            <a:r>
              <a:rPr lang="en-US" sz="2000" err="1"/>
              <a:t>rivedere</a:t>
            </a:r>
            <a:r>
              <a:rPr lang="en-US" sz="2000"/>
              <a:t> le </a:t>
            </a:r>
            <a:r>
              <a:rPr lang="en-US" sz="2000" err="1"/>
              <a:t>prenotazioni</a:t>
            </a:r>
            <a:r>
              <a:rPr lang="en-US" sz="2000"/>
              <a:t> </a:t>
            </a:r>
            <a:r>
              <a:rPr lang="en-US" sz="2000" err="1"/>
              <a:t>dei</a:t>
            </a:r>
            <a:r>
              <a:rPr lang="en-US" sz="2000"/>
              <a:t> </a:t>
            </a:r>
            <a:r>
              <a:rPr lang="en-US" sz="2000" err="1"/>
              <a:t>posti</a:t>
            </a:r>
            <a:r>
              <a:rPr lang="en-US" sz="2000"/>
              <a:t> a  </a:t>
            </a:r>
            <a:r>
              <a:rPr lang="en-US" sz="2000" err="1"/>
              <a:t>sedere</a:t>
            </a:r>
            <a:r>
              <a:rPr lang="en-US" sz="2000"/>
              <a:t> </a:t>
            </a:r>
            <a:r>
              <a:rPr lang="en-US" sz="2000" err="1"/>
              <a:t>effettuate</a:t>
            </a:r>
            <a:r>
              <a:rPr lang="en-US" sz="2000"/>
              <a:t> </a:t>
            </a:r>
            <a:r>
              <a:rPr lang="en-US" sz="2000" err="1"/>
              <a:t>dagli</a:t>
            </a:r>
            <a:r>
              <a:rPr lang="en-US" sz="2000"/>
              <a:t> </a:t>
            </a:r>
            <a:r>
              <a:rPr lang="en-US" sz="2000" err="1"/>
              <a:t>utenti</a:t>
            </a:r>
            <a:r>
              <a:rPr lang="en-US" sz="2000"/>
              <a:t>, la </a:t>
            </a:r>
            <a:r>
              <a:rPr lang="en-US" sz="2000" err="1"/>
              <a:t>pagina</a:t>
            </a:r>
            <a:r>
              <a:rPr lang="en-US" sz="2000"/>
              <a:t> </a:t>
            </a:r>
            <a:r>
              <a:rPr lang="en-US" sz="2000" err="1"/>
              <a:t>visualizzerà</a:t>
            </a:r>
            <a:r>
              <a:rPr lang="en-US" sz="2000"/>
              <a:t> per primo </a:t>
            </a:r>
            <a:r>
              <a:rPr lang="en-US" sz="2000" err="1"/>
              <a:t>tutte</a:t>
            </a:r>
            <a:r>
              <a:rPr lang="en-US" sz="2000"/>
              <a:t> le </a:t>
            </a:r>
            <a:r>
              <a:rPr lang="en-US" sz="2000" err="1"/>
              <a:t>prenotazioni</a:t>
            </a:r>
            <a:r>
              <a:rPr lang="en-US" sz="2000"/>
              <a:t> a </a:t>
            </a:r>
            <a:r>
              <a:rPr lang="en-US" sz="2000" err="1"/>
              <a:t>prescindere</a:t>
            </a:r>
            <a:r>
              <a:rPr lang="en-US" sz="2000"/>
              <a:t> </a:t>
            </a:r>
            <a:r>
              <a:rPr lang="en-US" sz="2000" err="1"/>
              <a:t>dalla</a:t>
            </a:r>
            <a:r>
              <a:rPr lang="en-US" sz="2000"/>
              <a:t> data.</a:t>
            </a:r>
          </a:p>
          <a:p>
            <a:pPr marL="0"/>
            <a:r>
              <a:rPr lang="en-US" sz="2000"/>
              <a:t>Nel </a:t>
            </a:r>
            <a:r>
              <a:rPr lang="en-US" sz="2000" err="1"/>
              <a:t>caso</a:t>
            </a:r>
            <a:r>
              <a:rPr lang="en-US" sz="2000"/>
              <a:t> in cui </a:t>
            </a:r>
            <a:r>
              <a:rPr lang="en-US" sz="2000" err="1"/>
              <a:t>l’admin</a:t>
            </a:r>
            <a:r>
              <a:rPr lang="en-US" sz="2000"/>
              <a:t> </a:t>
            </a:r>
            <a:r>
              <a:rPr lang="en-US" sz="2000" err="1"/>
              <a:t>volesse</a:t>
            </a:r>
            <a:r>
              <a:rPr lang="en-US" sz="2000"/>
              <a:t> </a:t>
            </a:r>
            <a:r>
              <a:rPr lang="en-US" sz="2000" err="1"/>
              <a:t>controllare</a:t>
            </a:r>
            <a:r>
              <a:rPr lang="en-US" sz="2000"/>
              <a:t> </a:t>
            </a:r>
            <a:r>
              <a:rPr lang="en-US" sz="2000" err="1"/>
              <a:t>una</a:t>
            </a:r>
            <a:r>
              <a:rPr lang="en-US" sz="2000"/>
              <a:t> data </a:t>
            </a:r>
            <a:r>
              <a:rPr lang="en-US" sz="2000" err="1"/>
              <a:t>specifica</a:t>
            </a:r>
            <a:r>
              <a:rPr lang="en-US" sz="2000"/>
              <a:t>, </a:t>
            </a:r>
            <a:r>
              <a:rPr lang="en-US" sz="2000" err="1"/>
              <a:t>può</a:t>
            </a:r>
            <a:r>
              <a:rPr lang="en-US" sz="2000"/>
              <a:t> </a:t>
            </a:r>
            <a:r>
              <a:rPr lang="en-US" sz="2000" err="1"/>
              <a:t>farlo</a:t>
            </a:r>
            <a:r>
              <a:rPr lang="en-US" sz="2000"/>
              <a:t> </a:t>
            </a:r>
            <a:r>
              <a:rPr lang="en-US" sz="2000" err="1"/>
              <a:t>tramite</a:t>
            </a:r>
            <a:r>
              <a:rPr lang="en-US" sz="2000"/>
              <a:t> il form di </a:t>
            </a:r>
            <a:r>
              <a:rPr lang="en-US" sz="2000" err="1"/>
              <a:t>acquisizione</a:t>
            </a:r>
            <a:r>
              <a:rPr lang="en-US" sz="2000"/>
              <a:t> </a:t>
            </a:r>
            <a:r>
              <a:rPr lang="en-US" sz="2000" err="1"/>
              <a:t>della</a:t>
            </a:r>
            <a:r>
              <a:rPr lang="en-US" sz="2000"/>
              <a:t> data </a:t>
            </a:r>
            <a:r>
              <a:rPr lang="en-US" sz="2000" err="1"/>
              <a:t>che</a:t>
            </a:r>
            <a:r>
              <a:rPr lang="en-US" sz="2000"/>
              <a:t> </a:t>
            </a:r>
            <a:r>
              <a:rPr lang="en-US" sz="2000" err="1"/>
              <a:t>provvederà</a:t>
            </a:r>
            <a:r>
              <a:rPr lang="en-US" sz="2000"/>
              <a:t> ad </a:t>
            </a:r>
            <a:r>
              <a:rPr lang="en-US" sz="2000" err="1"/>
              <a:t>aggiornare</a:t>
            </a:r>
            <a:r>
              <a:rPr lang="en-US" sz="2000"/>
              <a:t> la </a:t>
            </a:r>
            <a:r>
              <a:rPr lang="en-US" sz="2000" err="1"/>
              <a:t>pagina</a:t>
            </a:r>
            <a:r>
              <a:rPr lang="en-US" sz="2000"/>
              <a:t> con I </a:t>
            </a:r>
            <a:r>
              <a:rPr lang="en-US" sz="2000" err="1"/>
              <a:t>nuovi</a:t>
            </a:r>
            <a:r>
              <a:rPr lang="en-US" sz="2000"/>
              <a:t> </a:t>
            </a:r>
            <a:r>
              <a:rPr lang="en-US" sz="2000" err="1"/>
              <a:t>dati</a:t>
            </a:r>
            <a:r>
              <a:rPr lang="en-US" sz="2000"/>
              <a:t> </a:t>
            </a:r>
            <a:r>
              <a:rPr lang="en-US" sz="2000" err="1"/>
              <a:t>ricevuti</a:t>
            </a:r>
            <a:r>
              <a:rPr lang="en-US" sz="2000"/>
              <a:t> dal database.</a:t>
            </a:r>
          </a:p>
        </p:txBody>
      </p:sp>
      <p:sp>
        <p:nvSpPr>
          <p:cNvPr id="4" name="Rectangle 61">
            <a:extLst>
              <a:ext uri="{FF2B5EF4-FFF2-40B4-BE49-F238E27FC236}">
                <a16:creationId xmlns:a16="http://schemas.microsoft.com/office/drawing/2014/main" id="{0ECB1DEB-F1D1-BC75-39A4-2AA00A18C7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BF83F814-A437-9934-D57E-5425D3ADCE24}"/>
              </a:ext>
            </a:extLst>
          </p:cNvPr>
          <p:cNvCxnSpPr/>
          <p:nvPr/>
        </p:nvCxnSpPr>
        <p:spPr>
          <a:xfrm>
            <a:off x="520504" y="2096083"/>
            <a:ext cx="503221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63841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66738C96-024C-2AF7-E3EE-ACDED69A5D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4580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68EBB35A-802A-1D58-3D65-119389AA9D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74" r="2" b="2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0E7A33B4-1C00-2136-FF7F-3CDC6EA830E9}"/>
              </a:ext>
            </a:extLst>
          </p:cNvPr>
          <p:cNvSpPr txBox="1"/>
          <p:nvPr/>
        </p:nvSpPr>
        <p:spPr>
          <a:xfrm>
            <a:off x="448056" y="859536"/>
            <a:ext cx="4832802" cy="1243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ADMIN- LOANED BOOKS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E4C5170-ED76-2909-20FA-A1268564A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512611"/>
            <a:ext cx="4832803" cy="366435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/>
            <a:r>
              <a:rPr lang="en-US" sz="2000" dirty="0"/>
              <a:t>Nella </a:t>
            </a:r>
            <a:r>
              <a:rPr lang="en-US" sz="2000" dirty="0" err="1"/>
              <a:t>sezione</a:t>
            </a:r>
            <a:r>
              <a:rPr lang="en-US" sz="2000" dirty="0"/>
              <a:t> loaned books, </a:t>
            </a:r>
            <a:r>
              <a:rPr lang="en-US" sz="2000" dirty="0" err="1"/>
              <a:t>l’admin</a:t>
            </a:r>
            <a:r>
              <a:rPr lang="en-US" sz="2000" dirty="0"/>
              <a:t> </a:t>
            </a:r>
            <a:r>
              <a:rPr lang="en-US" sz="2000" dirty="0" err="1"/>
              <a:t>può</a:t>
            </a:r>
            <a:r>
              <a:rPr lang="en-US" sz="2000" dirty="0"/>
              <a:t> </a:t>
            </a:r>
            <a:r>
              <a:rPr lang="en-US" sz="2000" dirty="0" err="1"/>
              <a:t>visualizzare</a:t>
            </a:r>
            <a:r>
              <a:rPr lang="en-US" sz="2000" dirty="0"/>
              <a:t> tutti I libri </a:t>
            </a:r>
            <a:r>
              <a:rPr lang="en-US" sz="2000" dirty="0" err="1"/>
              <a:t>noleggiati</a:t>
            </a:r>
            <a:r>
              <a:rPr lang="en-US" sz="2000" dirty="0"/>
              <a:t> </a:t>
            </a:r>
            <a:r>
              <a:rPr lang="en-US" sz="2000" dirty="0" err="1"/>
              <a:t>dagli</a:t>
            </a:r>
            <a:r>
              <a:rPr lang="en-US" sz="2000" dirty="0"/>
              <a:t> </a:t>
            </a:r>
            <a:r>
              <a:rPr lang="en-US" sz="2000" dirty="0" err="1"/>
              <a:t>utenti</a:t>
            </a:r>
            <a:r>
              <a:rPr lang="en-US" sz="2000" dirty="0"/>
              <a:t> </a:t>
            </a:r>
            <a:r>
              <a:rPr lang="en-US" sz="2000" dirty="0" err="1"/>
              <a:t>tramite</a:t>
            </a:r>
            <a:r>
              <a:rPr lang="en-US" sz="2000" dirty="0"/>
              <a:t> </a:t>
            </a:r>
            <a:r>
              <a:rPr lang="en-US" sz="2000" dirty="0" err="1"/>
              <a:t>una</a:t>
            </a:r>
            <a:r>
              <a:rPr lang="en-US" sz="2000" dirty="0"/>
              <a:t> </a:t>
            </a:r>
            <a:r>
              <a:rPr lang="en-US" sz="2000" dirty="0" err="1"/>
              <a:t>visualizzazione</a:t>
            </a:r>
            <a:r>
              <a:rPr lang="en-US" sz="2000" dirty="0"/>
              <a:t> </a:t>
            </a:r>
            <a:r>
              <a:rPr lang="en-US" sz="2000" dirty="0" err="1"/>
              <a:t>totale</a:t>
            </a:r>
            <a:r>
              <a:rPr lang="en-US" sz="2000" dirty="0"/>
              <a:t> </a:t>
            </a:r>
            <a:r>
              <a:rPr lang="en-US" sz="2000" dirty="0" err="1"/>
              <a:t>dei</a:t>
            </a:r>
            <a:r>
              <a:rPr lang="en-US" sz="2000" dirty="0"/>
              <a:t> </a:t>
            </a:r>
            <a:r>
              <a:rPr lang="en-US" sz="2000" dirty="0" err="1"/>
              <a:t>carrelli</a:t>
            </a:r>
            <a:r>
              <a:rPr lang="en-US" sz="2000" dirty="0"/>
              <a:t> </a:t>
            </a:r>
            <a:r>
              <a:rPr lang="en-US" sz="2000" dirty="0" err="1"/>
              <a:t>degli</a:t>
            </a:r>
            <a:r>
              <a:rPr lang="en-US" sz="2000" dirty="0"/>
              <a:t> </a:t>
            </a:r>
            <a:r>
              <a:rPr lang="en-US" sz="2000" dirty="0" err="1"/>
              <a:t>utenti</a:t>
            </a:r>
            <a:endParaRPr lang="en-US" sz="2000" dirty="0"/>
          </a:p>
          <a:p>
            <a:pPr marL="0"/>
            <a:r>
              <a:rPr lang="en-US" sz="2000" dirty="0" err="1"/>
              <a:t>Tramite</a:t>
            </a:r>
            <a:r>
              <a:rPr lang="en-US" sz="2000" dirty="0"/>
              <a:t> I bottony </a:t>
            </a:r>
            <a:r>
              <a:rPr lang="en-US" sz="2000" dirty="0" err="1"/>
              <a:t>posti</a:t>
            </a:r>
            <a:r>
              <a:rPr lang="en-US" sz="2000" dirty="0"/>
              <a:t> di </a:t>
            </a:r>
            <a:r>
              <a:rPr lang="en-US" sz="2000" dirty="0" err="1"/>
              <a:t>fianco</a:t>
            </a:r>
            <a:r>
              <a:rPr lang="en-US" sz="2000" dirty="0"/>
              <a:t> ai libri, </a:t>
            </a:r>
            <a:r>
              <a:rPr lang="en-US" sz="2000" dirty="0" err="1"/>
              <a:t>l’admin</a:t>
            </a:r>
            <a:r>
              <a:rPr lang="en-US" sz="2000" dirty="0"/>
              <a:t> </a:t>
            </a:r>
            <a:r>
              <a:rPr lang="en-US" sz="2000" dirty="0" err="1"/>
              <a:t>può</a:t>
            </a:r>
            <a:r>
              <a:rPr lang="en-US" sz="2000" dirty="0"/>
              <a:t> </a:t>
            </a:r>
            <a:r>
              <a:rPr lang="en-US" sz="2000" dirty="0" err="1"/>
              <a:t>annullare</a:t>
            </a:r>
            <a:r>
              <a:rPr lang="en-US" sz="2000" dirty="0"/>
              <a:t> il </a:t>
            </a:r>
            <a:r>
              <a:rPr lang="en-US" sz="2000" dirty="0" err="1"/>
              <a:t>noleggio</a:t>
            </a:r>
            <a:r>
              <a:rPr lang="en-US" sz="2000" dirty="0"/>
              <a:t> </a:t>
            </a:r>
            <a:r>
              <a:rPr lang="en-US" sz="2000" dirty="0" err="1"/>
              <a:t>nel</a:t>
            </a:r>
            <a:r>
              <a:rPr lang="en-US" sz="2000" dirty="0"/>
              <a:t> </a:t>
            </a:r>
            <a:r>
              <a:rPr lang="en-US" sz="2000" dirty="0" err="1"/>
              <a:t>caso</a:t>
            </a:r>
            <a:r>
              <a:rPr lang="en-US" sz="2000" dirty="0"/>
              <a:t> in cui </a:t>
            </a:r>
            <a:r>
              <a:rPr lang="en-US" sz="2000" dirty="0" err="1"/>
              <a:t>l’utente</a:t>
            </a:r>
            <a:r>
              <a:rPr lang="en-US" sz="2000" dirty="0"/>
              <a:t> </a:t>
            </a:r>
            <a:r>
              <a:rPr lang="en-US" sz="2000" dirty="0" err="1"/>
              <a:t>restituisca</a:t>
            </a:r>
            <a:r>
              <a:rPr lang="en-US" sz="2000" dirty="0"/>
              <a:t> il </a:t>
            </a:r>
            <a:r>
              <a:rPr lang="en-US" sz="2000" dirty="0" err="1"/>
              <a:t>seguente</a:t>
            </a:r>
            <a:r>
              <a:rPr lang="en-US" sz="2000" dirty="0"/>
              <a:t> </a:t>
            </a:r>
            <a:r>
              <a:rPr lang="en-US" sz="2000" dirty="0" err="1"/>
              <a:t>libro</a:t>
            </a:r>
            <a:endParaRPr lang="en-US" sz="2000" dirty="0"/>
          </a:p>
        </p:txBody>
      </p:sp>
      <p:sp>
        <p:nvSpPr>
          <p:cNvPr id="4" name="Rectangle 61">
            <a:extLst>
              <a:ext uri="{FF2B5EF4-FFF2-40B4-BE49-F238E27FC236}">
                <a16:creationId xmlns:a16="http://schemas.microsoft.com/office/drawing/2014/main" id="{630C734E-E40C-0C76-1B94-FD09F6E82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ADFB1322-3599-65BB-AF97-983813B3C955}"/>
              </a:ext>
            </a:extLst>
          </p:cNvPr>
          <p:cNvCxnSpPr/>
          <p:nvPr/>
        </p:nvCxnSpPr>
        <p:spPr>
          <a:xfrm>
            <a:off x="520504" y="2082017"/>
            <a:ext cx="503221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4744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83E69816-DB53-5879-9337-5D689D0CE9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4" r="26270" b="-2"/>
          <a:stretch/>
        </p:blipFill>
        <p:spPr>
          <a:xfrm>
            <a:off x="4883024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1A5CE627-96D3-CDFC-AA19-3D33097736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38" r="-1" b="89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0E7A33B4-1C00-2136-FF7F-3CDC6EA830E9}"/>
              </a:ext>
            </a:extLst>
          </p:cNvPr>
          <p:cNvSpPr txBox="1"/>
          <p:nvPr/>
        </p:nvSpPr>
        <p:spPr>
          <a:xfrm>
            <a:off x="448056" y="859536"/>
            <a:ext cx="4832802" cy="1243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ADMIN- ADD ADMIN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E4C5170-ED76-2909-20FA-A1268564A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512611"/>
            <a:ext cx="4832803" cy="3664351"/>
          </a:xfrm>
        </p:spPr>
        <p:txBody>
          <a:bodyPr vert="horz" lIns="91440" tIns="45720" rIns="91440" bIns="45720" rtlCol="0">
            <a:normAutofit/>
          </a:bodyPr>
          <a:lstStyle/>
          <a:p>
            <a:pPr marL="0"/>
            <a:r>
              <a:rPr lang="en-US" sz="2000"/>
              <a:t>Per </a:t>
            </a:r>
            <a:r>
              <a:rPr lang="en-US" sz="2000" err="1"/>
              <a:t>aggiungere</a:t>
            </a:r>
            <a:r>
              <a:rPr lang="en-US" sz="2000"/>
              <a:t> un admin è </a:t>
            </a:r>
            <a:r>
              <a:rPr lang="en-US" sz="2000" err="1"/>
              <a:t>stato</a:t>
            </a:r>
            <a:r>
              <a:rPr lang="en-US" sz="2000"/>
              <a:t> </a:t>
            </a:r>
            <a:r>
              <a:rPr lang="en-US" sz="2000" err="1"/>
              <a:t>creato</a:t>
            </a:r>
            <a:r>
              <a:rPr lang="en-US" sz="2000"/>
              <a:t> uno script </a:t>
            </a:r>
            <a:r>
              <a:rPr lang="en-US" sz="2000" err="1"/>
              <a:t>apposito</a:t>
            </a:r>
            <a:r>
              <a:rPr lang="en-US" sz="2000"/>
              <a:t>, </a:t>
            </a:r>
            <a:r>
              <a:rPr lang="en-US" sz="2000" err="1"/>
              <a:t>si</a:t>
            </a:r>
            <a:r>
              <a:rPr lang="en-US" sz="2000"/>
              <a:t> </a:t>
            </a:r>
            <a:r>
              <a:rPr lang="en-US" sz="2000" err="1"/>
              <a:t>trova</a:t>
            </a:r>
            <a:r>
              <a:rPr lang="en-US" sz="2000"/>
              <a:t> </a:t>
            </a:r>
            <a:r>
              <a:rPr lang="en-US" sz="2000" err="1"/>
              <a:t>nel</a:t>
            </a:r>
            <a:r>
              <a:rPr lang="en-US" sz="2000"/>
              <a:t> </a:t>
            </a:r>
            <a:r>
              <a:rPr lang="en-US" sz="2000" err="1"/>
              <a:t>percorso</a:t>
            </a:r>
            <a:r>
              <a:rPr lang="en-US" sz="2000"/>
              <a:t>:  </a:t>
            </a:r>
            <a:r>
              <a:rPr lang="en-US" sz="2000" err="1"/>
              <a:t>uniteca</a:t>
            </a:r>
            <a:r>
              <a:rPr lang="en-US" sz="2000"/>
              <a:t>/</a:t>
            </a:r>
            <a:r>
              <a:rPr lang="en-US" sz="2000" err="1"/>
              <a:t>script_db</a:t>
            </a:r>
            <a:r>
              <a:rPr lang="en-US" sz="2000"/>
              <a:t>, lo script in python </a:t>
            </a:r>
            <a:r>
              <a:rPr lang="en-US" sz="2000" err="1"/>
              <a:t>prende</a:t>
            </a:r>
            <a:r>
              <a:rPr lang="en-US" sz="2000"/>
              <a:t> in input il </a:t>
            </a:r>
            <a:r>
              <a:rPr lang="en-US" sz="2000" err="1"/>
              <a:t>nome</a:t>
            </a:r>
            <a:r>
              <a:rPr lang="en-US" sz="2000"/>
              <a:t>, </a:t>
            </a:r>
            <a:r>
              <a:rPr lang="en-US" sz="2000" err="1"/>
              <a:t>cognome</a:t>
            </a:r>
            <a:r>
              <a:rPr lang="en-US" sz="2000"/>
              <a:t>, email e password. </a:t>
            </a:r>
            <a:r>
              <a:rPr lang="en-US" sz="2000" err="1"/>
              <a:t>Automaticamente</a:t>
            </a:r>
            <a:r>
              <a:rPr lang="en-US" sz="2000"/>
              <a:t>, se non </a:t>
            </a:r>
            <a:r>
              <a:rPr lang="en-US" sz="2000" err="1"/>
              <a:t>si</a:t>
            </a:r>
            <a:r>
              <a:rPr lang="en-US" sz="2000"/>
              <a:t> </a:t>
            </a:r>
            <a:r>
              <a:rPr lang="en-US" sz="2000" err="1"/>
              <a:t>verificano</a:t>
            </a:r>
            <a:r>
              <a:rPr lang="en-US" sz="2000"/>
              <a:t> </a:t>
            </a:r>
            <a:r>
              <a:rPr lang="en-US" sz="2000" err="1"/>
              <a:t>errori</a:t>
            </a:r>
            <a:r>
              <a:rPr lang="en-US" sz="2000"/>
              <a:t>, </a:t>
            </a:r>
            <a:r>
              <a:rPr lang="en-US" sz="2000" err="1"/>
              <a:t>andrà</a:t>
            </a:r>
            <a:r>
              <a:rPr lang="en-US" sz="2000"/>
              <a:t> ad </a:t>
            </a:r>
            <a:r>
              <a:rPr lang="en-US" sz="2000" err="1"/>
              <a:t>inserire</a:t>
            </a:r>
            <a:r>
              <a:rPr lang="en-US" sz="2000"/>
              <a:t> </a:t>
            </a:r>
            <a:r>
              <a:rPr lang="en-US" sz="2000" err="1"/>
              <a:t>l’admin</a:t>
            </a:r>
            <a:r>
              <a:rPr lang="en-US" sz="2000"/>
              <a:t> </a:t>
            </a:r>
            <a:r>
              <a:rPr lang="en-US" sz="2000" err="1"/>
              <a:t>all’interno</a:t>
            </a:r>
            <a:r>
              <a:rPr lang="en-US" sz="2000"/>
              <a:t> del database di </a:t>
            </a:r>
            <a:r>
              <a:rPr lang="en-US" sz="2000" err="1"/>
              <a:t>uniteca</a:t>
            </a:r>
            <a:r>
              <a:rPr lang="en-US" sz="2000"/>
              <a:t>.</a:t>
            </a:r>
          </a:p>
        </p:txBody>
      </p:sp>
      <p:sp>
        <p:nvSpPr>
          <p:cNvPr id="4" name="Rectangle 61">
            <a:extLst>
              <a:ext uri="{FF2B5EF4-FFF2-40B4-BE49-F238E27FC236}">
                <a16:creationId xmlns:a16="http://schemas.microsoft.com/office/drawing/2014/main" id="{DAC0FEB6-470D-874E-8917-0E249CACC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1CF1C1E-72DD-AC09-3A47-5D412A97B1B8}"/>
              </a:ext>
            </a:extLst>
          </p:cNvPr>
          <p:cNvCxnSpPr/>
          <p:nvPr/>
        </p:nvCxnSpPr>
        <p:spPr>
          <a:xfrm>
            <a:off x="534572" y="2067951"/>
            <a:ext cx="503221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1793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ista dall’alto di libri con diversi colori di copertina">
            <a:extLst>
              <a:ext uri="{FF2B5EF4-FFF2-40B4-BE49-F238E27FC236}">
                <a16:creationId xmlns:a16="http://schemas.microsoft.com/office/drawing/2014/main" id="{983B68E2-6FE2-0F3D-6DB8-DC6F133446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766" b="-2"/>
          <a:stretch/>
        </p:blipFill>
        <p:spPr>
          <a:xfrm>
            <a:off x="2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0" y="0"/>
                </a:moveTo>
                <a:lnTo>
                  <a:pt x="4400491" y="0"/>
                </a:lnTo>
                <a:lnTo>
                  <a:pt x="4484766" y="76595"/>
                </a:lnTo>
                <a:cubicBezTo>
                  <a:pt x="5076107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E4C5170-ED76-2909-20FA-A1268564A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0465" y="238677"/>
            <a:ext cx="5314543" cy="5840277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it-IT" sz="3200"/>
              <a:t>IDEA PROGETTO :</a:t>
            </a:r>
          </a:p>
          <a:p>
            <a:pPr marL="0" indent="0">
              <a:buNone/>
            </a:pPr>
            <a:br>
              <a:rPr lang="it-IT" sz="1500"/>
            </a:br>
            <a:r>
              <a:rPr lang="it-IT" sz="2200"/>
              <a:t>Uniteca nasce con l’idea dell’organizzazione e gestione della biblioteca universitaria, tramite sviluppo di una  Progressive Web App, che punta all’implementazione della gestione dei vari libri e la prenotazione di quest’ultimi.</a:t>
            </a:r>
          </a:p>
          <a:p>
            <a:pPr marL="0" indent="0">
              <a:buNone/>
            </a:pPr>
            <a:br>
              <a:rPr lang="it-IT" sz="2200"/>
            </a:br>
            <a:r>
              <a:rPr lang="it-IT" sz="2200"/>
              <a:t>- Gli studenti potranno accedere all’app con la possibilità di prenotare un posto in biblioteca o anche solo di prenotare uno o più libri. </a:t>
            </a:r>
            <a:br>
              <a:rPr lang="it-IT" sz="2200"/>
            </a:br>
            <a:br>
              <a:rPr lang="it-IT" sz="2200"/>
            </a:br>
            <a:r>
              <a:rPr lang="it-IT" sz="2200"/>
              <a:t>- Il bibliotecario utilizzerà l’app per visualizzare le prenotazione o i vari libri dati in prestito e i libri disponibili.</a:t>
            </a:r>
            <a:br>
              <a:rPr lang="it-IT" sz="2200"/>
            </a:br>
            <a:r>
              <a:rPr lang="it-IT" sz="15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989183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ista dall’alto di libri con diversi colori di copertina">
            <a:extLst>
              <a:ext uri="{FF2B5EF4-FFF2-40B4-BE49-F238E27FC236}">
                <a16:creationId xmlns:a16="http://schemas.microsoft.com/office/drawing/2014/main" id="{983B68E2-6FE2-0F3D-6DB8-DC6F133446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67" r="2" b="2"/>
          <a:stretch/>
        </p:blipFill>
        <p:spPr>
          <a:xfrm>
            <a:off x="20" y="10"/>
            <a:ext cx="7009876" cy="6857990"/>
          </a:xfrm>
          <a:custGeom>
            <a:avLst/>
            <a:gdLst/>
            <a:ahLst/>
            <a:cxnLst/>
            <a:rect l="l" t="t" r="r" b="b"/>
            <a:pathLst>
              <a:path w="7009896" h="6858000">
                <a:moveTo>
                  <a:pt x="0" y="0"/>
                </a:moveTo>
                <a:lnTo>
                  <a:pt x="7009896" y="0"/>
                </a:lnTo>
                <a:lnTo>
                  <a:pt x="7009896" y="1"/>
                </a:lnTo>
                <a:lnTo>
                  <a:pt x="6295211" y="1"/>
                </a:lnTo>
                <a:lnTo>
                  <a:pt x="6195255" y="380651"/>
                </a:lnTo>
                <a:cubicBezTo>
                  <a:pt x="5677600" y="2559611"/>
                  <a:pt x="5966601" y="4758249"/>
                  <a:pt x="6880029" y="6647018"/>
                </a:cubicBezTo>
                <a:lnTo>
                  <a:pt x="698828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E4C5170-ED76-2909-20FA-A1268564A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4862" y="135605"/>
            <a:ext cx="4819951" cy="553504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it-IT" sz="3200"/>
              <a:t>VANTAGGI :</a:t>
            </a:r>
          </a:p>
          <a:p>
            <a:pPr marL="0" indent="0">
              <a:buNone/>
            </a:pPr>
            <a:endParaRPr lang="it-IT" sz="900"/>
          </a:p>
          <a:p>
            <a:pPr>
              <a:buFont typeface="Wingdings" panose="05000000000000000000" pitchFamily="2" charset="2"/>
              <a:buChar char="Ø"/>
            </a:pPr>
            <a:r>
              <a:rPr lang="it-IT" sz="2000"/>
              <a:t>Migliore organizzazione tra studenti e biblioteca.</a:t>
            </a:r>
            <a:br>
              <a:rPr lang="it-IT" sz="2000"/>
            </a:br>
            <a:endParaRPr lang="it-IT" sz="2000"/>
          </a:p>
          <a:p>
            <a:pPr>
              <a:buFont typeface="Wingdings" panose="05000000000000000000" pitchFamily="2" charset="2"/>
              <a:buChar char="Ø"/>
            </a:pPr>
            <a:r>
              <a:rPr lang="it-IT" sz="2000"/>
              <a:t>Ottimizzazione per la prenotazione per i posti e libri.</a:t>
            </a:r>
            <a:br>
              <a:rPr lang="it-IT" sz="2000"/>
            </a:br>
            <a:endParaRPr lang="it-IT" sz="2000"/>
          </a:p>
          <a:p>
            <a:pPr>
              <a:buFont typeface="Wingdings" panose="05000000000000000000" pitchFamily="2" charset="2"/>
              <a:buChar char="Ø"/>
            </a:pPr>
            <a:r>
              <a:rPr lang="it-IT" sz="2000"/>
              <a:t>Possibilità di visualizzare i libri disponibili e non  in real-time.</a:t>
            </a:r>
            <a:br>
              <a:rPr lang="it-IT" sz="2000"/>
            </a:br>
            <a:endParaRPr lang="it-IT" sz="2000"/>
          </a:p>
          <a:p>
            <a:pPr>
              <a:buFont typeface="Wingdings" panose="05000000000000000000" pitchFamily="2" charset="2"/>
              <a:buChar char="Ø"/>
            </a:pPr>
            <a:r>
              <a:rPr lang="it-IT" sz="2000"/>
              <a:t>Visualizzazione del catalogo libri anche in modalità offline.</a:t>
            </a:r>
            <a:br>
              <a:rPr lang="it-IT" sz="2000"/>
            </a:br>
            <a:endParaRPr lang="it-IT" sz="2000"/>
          </a:p>
          <a:p>
            <a:pPr>
              <a:buFont typeface="Wingdings" panose="05000000000000000000" pitchFamily="2" charset="2"/>
              <a:buChar char="Ø"/>
            </a:pPr>
            <a:r>
              <a:rPr lang="it-IT" sz="2000"/>
              <a:t>Ottimizzazione dei tempi di attesa.</a:t>
            </a:r>
            <a:br>
              <a:rPr lang="it-IT" sz="2000"/>
            </a:br>
            <a:br>
              <a:rPr lang="it-IT" sz="1400"/>
            </a:br>
            <a:r>
              <a:rPr lang="it-IT" sz="1400"/>
              <a:t> 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E7A33B4-1C00-2136-FF7F-3CDC6EA830E9}"/>
              </a:ext>
            </a:extLst>
          </p:cNvPr>
          <p:cNvSpPr txBox="1"/>
          <p:nvPr/>
        </p:nvSpPr>
        <p:spPr>
          <a:xfrm>
            <a:off x="6434090" y="5670645"/>
            <a:ext cx="61414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it-IT" sz="3600"/>
              <a:t>GRAZIE PER L’ATTENZIONE!</a:t>
            </a:r>
          </a:p>
        </p:txBody>
      </p:sp>
    </p:spTree>
    <p:extLst>
      <p:ext uri="{BB962C8B-B14F-4D97-AF65-F5344CB8AC3E}">
        <p14:creationId xmlns:p14="http://schemas.microsoft.com/office/powerpoint/2010/main" val="29699080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4">
            <a:extLst>
              <a:ext uri="{FF2B5EF4-FFF2-40B4-BE49-F238E27FC236}">
                <a16:creationId xmlns:a16="http://schemas.microsoft.com/office/drawing/2014/main" id="{1B8E153A-BBFD-E53D-C7A7-E8E91E42B8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" r="-2" b="6039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7" name="Immagine 8">
            <a:extLst>
              <a:ext uri="{FF2B5EF4-FFF2-40B4-BE49-F238E27FC236}">
                <a16:creationId xmlns:a16="http://schemas.microsoft.com/office/drawing/2014/main" id="{C18D6049-E914-7061-4B6E-18F7727F4C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16" r="-2" b="39891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45" name="Freeform: Shape 44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7" name="Freeform: Shape 46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E7A33B4-1C00-2136-FF7F-3CDC6EA830E9}"/>
              </a:ext>
            </a:extLst>
          </p:cNvPr>
          <p:cNvSpPr txBox="1"/>
          <p:nvPr/>
        </p:nvSpPr>
        <p:spPr>
          <a:xfrm>
            <a:off x="448056" y="859536"/>
            <a:ext cx="4832802" cy="1243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                 </a:t>
            </a:r>
            <a:r>
              <a:rPr lang="en-US" sz="3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INDEX</a:t>
            </a:r>
            <a:endParaRPr lang="en-US" sz="3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E4C5170-ED76-2909-20FA-A1268564A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512611"/>
            <a:ext cx="4832803" cy="366435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/>
              <a:t>Con la sezione index abbiamo la schermata principale dell' Uniteca. Esso e formato da due funzioni principali:</a:t>
            </a:r>
          </a:p>
          <a:p>
            <a:r>
              <a:rPr lang="en-US" sz="1700"/>
              <a:t>La prima funzione principale (lato destra della pagina) e quella del login, dove inseriremo Username e Password  sia dello studente che dell'admin ,seguito da un bottone che consente la creazione dell'account stesso. I nuovi account registrati verrano subito caricati nel database </a:t>
            </a:r>
          </a:p>
          <a:p>
            <a:r>
              <a:rPr lang="en-US" sz="1700"/>
              <a:t>Un altra funzione della pagina è il search a book (lato sinistra della pagina); questa funzione permete di cercare il libro in modalità offline, seguito dal suo pulsante di recerca.</a:t>
            </a:r>
          </a:p>
        </p:txBody>
      </p:sp>
    </p:spTree>
    <p:extLst>
      <p:ext uri="{BB962C8B-B14F-4D97-AF65-F5344CB8AC3E}">
        <p14:creationId xmlns:p14="http://schemas.microsoft.com/office/powerpoint/2010/main" val="3245355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E7A33B4-1C00-2136-FF7F-3CDC6EA830E9}"/>
              </a:ext>
            </a:extLst>
          </p:cNvPr>
          <p:cNvSpPr txBox="1"/>
          <p:nvPr/>
        </p:nvSpPr>
        <p:spPr>
          <a:xfrm>
            <a:off x="481014" y="327025"/>
            <a:ext cx="5167311" cy="19462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b="1" dirty="0">
                <a:latin typeface="+mj-lt"/>
                <a:ea typeface="+mj-ea"/>
                <a:cs typeface="+mj-cs"/>
              </a:rPr>
              <a:t>     INDEX – CREATE YOUR ACCOUNT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E4C5170-ED76-2909-20FA-A1268564A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14" y="2614613"/>
            <a:ext cx="5167311" cy="359092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/>
              <a:t>Questa sezione serve alla creazione del proprio account per l'Uniteca.</a:t>
            </a:r>
            <a:br>
              <a:rPr lang="en-US" sz="1800"/>
            </a:br>
            <a:r>
              <a:rPr lang="en-US" sz="1800"/>
              <a:t>Tutti gli utenti dovranno inserire le proprie credenziali, seguita da: email istituzionale e la creazione di una password. Per completare la registrazione   </a:t>
            </a:r>
          </a:p>
          <a:p>
            <a:r>
              <a:rPr lang="en-US" sz="1800"/>
              <a:t>Non appena abbiamo inserito tutti I dati essenziali l'utente verra caricato in automatico nel nostro database.</a:t>
            </a:r>
          </a:p>
          <a:p>
            <a:r>
              <a:rPr lang="en-US" sz="1800"/>
              <a:t>Abbiamo inserito anche un tasto che permette di ritornare nel menu principale.</a:t>
            </a:r>
            <a:br>
              <a:rPr lang="en-US" sz="1800"/>
            </a:br>
            <a:br>
              <a:rPr lang="en-US" sz="1800"/>
            </a:br>
            <a:endParaRPr lang="en-US" sz="1800"/>
          </a:p>
          <a:p>
            <a:pPr marL="0"/>
            <a:endParaRPr lang="en-US" sz="1800"/>
          </a:p>
        </p:txBody>
      </p:sp>
      <p:pic>
        <p:nvPicPr>
          <p:cNvPr id="4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360E5362-8F50-0E85-A489-34428EA123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11" r="16572" b="13737"/>
          <a:stretch/>
        </p:blipFill>
        <p:spPr>
          <a:xfrm>
            <a:off x="5721535" y="1"/>
            <a:ext cx="7473959" cy="6856412"/>
          </a:xfrm>
          <a:custGeom>
            <a:avLst/>
            <a:gdLst/>
            <a:ahLst/>
            <a:cxnLst/>
            <a:rect l="l" t="t" r="r" b="b"/>
            <a:pathLst>
              <a:path w="6470464" h="6856412">
                <a:moveTo>
                  <a:pt x="0" y="0"/>
                </a:moveTo>
                <a:lnTo>
                  <a:pt x="6470464" y="0"/>
                </a:lnTo>
                <a:lnTo>
                  <a:pt x="6470464" y="6856412"/>
                </a:lnTo>
                <a:lnTo>
                  <a:pt x="753" y="6856412"/>
                </a:lnTo>
                <a:lnTo>
                  <a:pt x="83736" y="6682434"/>
                </a:lnTo>
                <a:cubicBezTo>
                  <a:pt x="534353" y="5654674"/>
                  <a:pt x="777103" y="4561946"/>
                  <a:pt x="777103" y="3428997"/>
                </a:cubicBezTo>
                <a:cubicBezTo>
                  <a:pt x="777103" y="2296047"/>
                  <a:pt x="534353" y="1203318"/>
                  <a:pt x="83736" y="175558"/>
                </a:cubicBezTo>
                <a:close/>
              </a:path>
            </a:pathLst>
          </a:custGeom>
        </p:spPr>
      </p:pic>
      <p:sp>
        <p:nvSpPr>
          <p:cNvPr id="7" name="Rectangle 48">
            <a:extLst>
              <a:ext uri="{FF2B5EF4-FFF2-40B4-BE49-F238E27FC236}">
                <a16:creationId xmlns:a16="http://schemas.microsoft.com/office/drawing/2014/main" id="{D709E0A7-5618-8C6D-5034-739BE9CBF1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152144"/>
            <a:ext cx="140677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093C6B1F-C0FB-ED53-97F4-FF5829167E63}"/>
              </a:ext>
            </a:extLst>
          </p:cNvPr>
          <p:cNvCxnSpPr/>
          <p:nvPr/>
        </p:nvCxnSpPr>
        <p:spPr>
          <a:xfrm>
            <a:off x="689317" y="2419643"/>
            <a:ext cx="503221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0531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magine 9">
            <a:extLst>
              <a:ext uri="{FF2B5EF4-FFF2-40B4-BE49-F238E27FC236}">
                <a16:creationId xmlns:a16="http://schemas.microsoft.com/office/drawing/2014/main" id="{FB041D25-89B7-2340-D0D7-6D966E1972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401" b="21401"/>
          <a:stretch/>
        </p:blipFill>
        <p:spPr>
          <a:xfrm>
            <a:off x="4812470" y="10"/>
            <a:ext cx="7379530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7" name="Immagine 7">
            <a:extLst>
              <a:ext uri="{FF2B5EF4-FFF2-40B4-BE49-F238E27FC236}">
                <a16:creationId xmlns:a16="http://schemas.microsoft.com/office/drawing/2014/main" id="{ED401BEE-2EED-EEB2-3B10-E4EDEAAE34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44" b="7444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43" name="Freeform: Shape 42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5" name="Freeform: Shape 44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E7A33B4-1C00-2136-FF7F-3CDC6EA830E9}"/>
              </a:ext>
            </a:extLst>
          </p:cNvPr>
          <p:cNvSpPr txBox="1"/>
          <p:nvPr/>
        </p:nvSpPr>
        <p:spPr>
          <a:xfrm>
            <a:off x="448056" y="859536"/>
            <a:ext cx="4832802" cy="1243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 </a:t>
            </a:r>
            <a:r>
              <a:rPr lang="en-US" sz="3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 INDEX -</a:t>
            </a: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SEARCH A BOOK (OFFLINE)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E4C5170-ED76-2909-20FA-A1268564A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512611"/>
            <a:ext cx="4832803" cy="366435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000" dirty="0" err="1"/>
              <a:t>Abbiamo</a:t>
            </a:r>
            <a:r>
              <a:rPr lang="en-US" sz="2000" dirty="0"/>
              <a:t> </a:t>
            </a:r>
            <a:r>
              <a:rPr lang="en-US" sz="2000" dirty="0" err="1"/>
              <a:t>inserito</a:t>
            </a:r>
            <a:r>
              <a:rPr lang="en-US" sz="2000" dirty="0"/>
              <a:t> </a:t>
            </a:r>
            <a:r>
              <a:rPr lang="en-US" sz="2000" dirty="0" err="1"/>
              <a:t>anche</a:t>
            </a:r>
            <a:r>
              <a:rPr lang="en-US" sz="2000" dirty="0"/>
              <a:t> </a:t>
            </a:r>
            <a:r>
              <a:rPr lang="en-US" sz="2000" dirty="0" err="1"/>
              <a:t>una</a:t>
            </a:r>
            <a:r>
              <a:rPr lang="en-US" sz="2000" dirty="0"/>
              <a:t> </a:t>
            </a:r>
            <a:r>
              <a:rPr lang="en-US" sz="2000" dirty="0" err="1"/>
              <a:t>sezione</a:t>
            </a:r>
            <a:r>
              <a:rPr lang="en-US" sz="2000" dirty="0"/>
              <a:t> dove </a:t>
            </a:r>
            <a:r>
              <a:rPr lang="en-US" sz="2000" dirty="0" err="1"/>
              <a:t>permette</a:t>
            </a:r>
            <a:r>
              <a:rPr lang="en-US" sz="2000" dirty="0"/>
              <a:t> </a:t>
            </a:r>
            <a:r>
              <a:rPr lang="en-US" sz="2000" dirty="0" err="1"/>
              <a:t>all'utente</a:t>
            </a:r>
            <a:r>
              <a:rPr lang="en-US" sz="2000" dirty="0"/>
              <a:t> di </a:t>
            </a:r>
            <a:r>
              <a:rPr lang="en-US" sz="2000" dirty="0" err="1"/>
              <a:t>cercare</a:t>
            </a:r>
            <a:r>
              <a:rPr lang="en-US" sz="2000" dirty="0"/>
              <a:t> il </a:t>
            </a:r>
            <a:r>
              <a:rPr lang="en-US" sz="2000" dirty="0" err="1"/>
              <a:t>libro</a:t>
            </a:r>
            <a:r>
              <a:rPr lang="en-US" sz="2000" dirty="0"/>
              <a:t> in </a:t>
            </a:r>
            <a:r>
              <a:rPr lang="en-US" sz="2000" dirty="0" err="1"/>
              <a:t>modalità</a:t>
            </a:r>
            <a:r>
              <a:rPr lang="en-US" sz="2000" dirty="0"/>
              <a:t> offline.</a:t>
            </a:r>
            <a:br>
              <a:rPr lang="en-US" sz="2000" dirty="0"/>
            </a:br>
            <a:r>
              <a:rPr lang="en-US" sz="2000" dirty="0"/>
              <a:t>Nel </a:t>
            </a:r>
            <a:r>
              <a:rPr lang="en-US" sz="2000" dirty="0" err="1"/>
              <a:t>menù</a:t>
            </a:r>
            <a:r>
              <a:rPr lang="en-US" sz="2000" dirty="0"/>
              <a:t> </a:t>
            </a:r>
            <a:r>
              <a:rPr lang="en-US" sz="2000" dirty="0" err="1"/>
              <a:t>principale</a:t>
            </a:r>
            <a:r>
              <a:rPr lang="en-US" sz="2000" dirty="0"/>
              <a:t> </a:t>
            </a:r>
            <a:r>
              <a:rPr lang="en-US" sz="2000" dirty="0" err="1"/>
              <a:t>digitiamo</a:t>
            </a:r>
            <a:r>
              <a:rPr lang="en-US" sz="2000" dirty="0"/>
              <a:t> il </a:t>
            </a:r>
            <a:r>
              <a:rPr lang="en-US" sz="2000" dirty="0" err="1"/>
              <a:t>libro</a:t>
            </a:r>
            <a:r>
              <a:rPr lang="en-US" sz="2000" dirty="0"/>
              <a:t> </a:t>
            </a:r>
            <a:r>
              <a:rPr lang="en-US" sz="2000" dirty="0" err="1"/>
              <a:t>nella</a:t>
            </a:r>
            <a:r>
              <a:rPr lang="en-US" sz="2000" dirty="0"/>
              <a:t> barra di </a:t>
            </a:r>
            <a:r>
              <a:rPr lang="en-US" sz="2000" dirty="0" err="1"/>
              <a:t>ricerca</a:t>
            </a:r>
            <a:r>
              <a:rPr lang="en-US" sz="2000" dirty="0"/>
              <a:t> dove ci </a:t>
            </a:r>
            <a:r>
              <a:rPr lang="en-US" sz="2000" dirty="0" err="1"/>
              <a:t>porterà</a:t>
            </a:r>
            <a:r>
              <a:rPr lang="en-US" sz="2000" dirty="0"/>
              <a:t> </a:t>
            </a:r>
            <a:r>
              <a:rPr lang="en-US" sz="2000" dirty="0" err="1"/>
              <a:t>alla</a:t>
            </a:r>
            <a:r>
              <a:rPr lang="en-US" sz="2000" dirty="0"/>
              <a:t> </a:t>
            </a:r>
            <a:r>
              <a:rPr lang="en-US" sz="2000" dirty="0" err="1"/>
              <a:t>visualizzazione</a:t>
            </a:r>
            <a:r>
              <a:rPr lang="en-US" sz="2000" dirty="0"/>
              <a:t> del </a:t>
            </a:r>
            <a:r>
              <a:rPr lang="en-US" sz="2000" dirty="0" err="1"/>
              <a:t>libro</a:t>
            </a:r>
            <a:r>
              <a:rPr lang="en-US" sz="2000" dirty="0"/>
              <a:t> da </a:t>
            </a:r>
            <a:r>
              <a:rPr lang="en-US" sz="2000" dirty="0" err="1"/>
              <a:t>noi</a:t>
            </a:r>
            <a:r>
              <a:rPr lang="en-US" sz="2000" dirty="0"/>
              <a:t> </a:t>
            </a:r>
            <a:r>
              <a:rPr lang="en-US" sz="2000" dirty="0" err="1"/>
              <a:t>richiesto</a:t>
            </a:r>
            <a:endParaRPr lang="en-US" sz="2000">
              <a:cs typeface="Calibri"/>
            </a:endParaRPr>
          </a:p>
          <a:p>
            <a:r>
              <a:rPr lang="en-US" sz="2000" dirty="0"/>
              <a:t>All </a:t>
            </a:r>
            <a:r>
              <a:rPr lang="en-US" sz="2000" dirty="0" err="1"/>
              <a:t>interno</a:t>
            </a:r>
            <a:r>
              <a:rPr lang="en-US" sz="2000" dirty="0"/>
              <a:t> </a:t>
            </a:r>
            <a:r>
              <a:rPr lang="en-US" sz="2000" dirty="0" err="1"/>
              <a:t>della</a:t>
            </a:r>
            <a:r>
              <a:rPr lang="en-US" sz="2000" dirty="0"/>
              <a:t> </a:t>
            </a:r>
            <a:r>
              <a:rPr lang="en-US" sz="2000" dirty="0" err="1"/>
              <a:t>ricerca</a:t>
            </a:r>
            <a:r>
              <a:rPr lang="en-US" sz="2000" dirty="0"/>
              <a:t> vi e </a:t>
            </a:r>
            <a:r>
              <a:rPr lang="en-US" sz="2000" dirty="0" err="1"/>
              <a:t>anche</a:t>
            </a:r>
            <a:r>
              <a:rPr lang="en-US" sz="2000" dirty="0"/>
              <a:t> la </a:t>
            </a:r>
            <a:r>
              <a:rPr lang="en-US" sz="2000" dirty="0" err="1"/>
              <a:t>possibilità</a:t>
            </a:r>
            <a:r>
              <a:rPr lang="en-US" sz="2000" dirty="0"/>
              <a:t> di </a:t>
            </a:r>
            <a:r>
              <a:rPr lang="en-US" sz="2000" dirty="0" err="1"/>
              <a:t>poter</a:t>
            </a:r>
            <a:r>
              <a:rPr lang="en-US" sz="2000" dirty="0"/>
              <a:t> </a:t>
            </a:r>
            <a:r>
              <a:rPr lang="en-US" sz="2000" dirty="0" err="1"/>
              <a:t>effettuare</a:t>
            </a:r>
            <a:r>
              <a:rPr lang="en-US" sz="2000" dirty="0"/>
              <a:t> il login </a:t>
            </a:r>
            <a:r>
              <a:rPr lang="en-US" sz="2000" dirty="0" err="1"/>
              <a:t>cosi</a:t>
            </a:r>
            <a:r>
              <a:rPr lang="en-US" sz="2000" dirty="0"/>
              <a:t> da </a:t>
            </a:r>
            <a:r>
              <a:rPr lang="en-US" sz="2000" dirty="0" err="1"/>
              <a:t>controllare</a:t>
            </a:r>
            <a:r>
              <a:rPr lang="en-US" sz="2000" dirty="0"/>
              <a:t> e, </a:t>
            </a:r>
            <a:r>
              <a:rPr lang="en-US" sz="2000" dirty="0" err="1"/>
              <a:t>nell'eventualità</a:t>
            </a:r>
            <a:r>
              <a:rPr lang="en-US" sz="2000" dirty="0"/>
              <a:t>, </a:t>
            </a:r>
            <a:r>
              <a:rPr lang="en-US" sz="2000" dirty="0" err="1"/>
              <a:t>prenotare</a:t>
            </a:r>
            <a:r>
              <a:rPr lang="en-US" sz="2000" dirty="0"/>
              <a:t> </a:t>
            </a:r>
            <a:r>
              <a:rPr lang="en-US" sz="2000" dirty="0" err="1"/>
              <a:t>anche</a:t>
            </a:r>
            <a:r>
              <a:rPr lang="en-US" sz="2000" dirty="0"/>
              <a:t> il </a:t>
            </a:r>
            <a:r>
              <a:rPr lang="en-US" sz="2000" dirty="0" err="1"/>
              <a:t>libro</a:t>
            </a:r>
            <a:r>
              <a:rPr lang="en-US" sz="2000" dirty="0"/>
              <a:t>.</a:t>
            </a:r>
            <a:endParaRPr lang="en-US" sz="2000">
              <a:cs typeface="Calibri"/>
            </a:endParaRPr>
          </a:p>
          <a:p>
            <a:pPr marL="0" indent="0">
              <a:buNone/>
            </a:pPr>
            <a:br>
              <a:rPr lang="en-US" sz="1700" dirty="0"/>
            </a:br>
            <a:br>
              <a:rPr lang="en-US" sz="1700" dirty="0"/>
            </a:br>
            <a:endParaRPr lang="en-US" sz="1700">
              <a:cs typeface="Calibri" panose="020F0502020204030204"/>
            </a:endParaRPr>
          </a:p>
          <a:p>
            <a:pPr marL="0"/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3091291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magine 9">
            <a:extLst>
              <a:ext uri="{FF2B5EF4-FFF2-40B4-BE49-F238E27FC236}">
                <a16:creationId xmlns:a16="http://schemas.microsoft.com/office/drawing/2014/main" id="{FB041D25-89B7-2340-D0D7-6D966E1972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454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7" name="Immagine 7">
            <a:extLst>
              <a:ext uri="{FF2B5EF4-FFF2-40B4-BE49-F238E27FC236}">
                <a16:creationId xmlns:a16="http://schemas.microsoft.com/office/drawing/2014/main" id="{ED401BEE-2EED-EEB2-3B10-E4EDEAAE34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" b="223"/>
          <a:stretch/>
        </p:blipFill>
        <p:spPr>
          <a:xfrm>
            <a:off x="4868961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58" name="Freeform: Shape 57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0" name="Freeform: Shape 59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E7A33B4-1C00-2136-FF7F-3CDC6EA830E9}"/>
              </a:ext>
            </a:extLst>
          </p:cNvPr>
          <p:cNvSpPr txBox="1"/>
          <p:nvPr/>
        </p:nvSpPr>
        <p:spPr>
          <a:xfrm>
            <a:off x="448056" y="859536"/>
            <a:ext cx="4832802" cy="1243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USERS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E4C5170-ED76-2909-20FA-A1268564A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512611"/>
            <a:ext cx="4832803" cy="3664351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sz="2000"/>
              <a:t>Nella sezione Home degli users, l’utente loggato ha la possibilità di vedere una descrizione della pagina e delle funzionalità di ogni ogni sezione. </a:t>
            </a:r>
          </a:p>
          <a:p>
            <a:r>
              <a:rPr lang="en-US" sz="2000"/>
              <a:t>Inoltre, l’utente ha anche la possibilità di vedere libri e posti prenotati mediante gli appositi pulsanti.</a:t>
            </a:r>
          </a:p>
          <a:p>
            <a:pPr marL="0" indent="0">
              <a:buNone/>
            </a:pPr>
            <a:endParaRPr lang="en-US" sz="100"/>
          </a:p>
          <a:p>
            <a:r>
              <a:rPr lang="en-US" sz="2000"/>
              <a:t>Di seguito, grazie alla hamburger menu ci possiamo spostare nelle varie sezioni della sito.</a:t>
            </a:r>
            <a:br>
              <a:rPr lang="en-US" sz="2000"/>
            </a:br>
            <a:br>
              <a:rPr lang="en-US" sz="2000"/>
            </a:br>
            <a:endParaRPr lang="en-US" sz="2000"/>
          </a:p>
          <a:p>
            <a:pPr marL="0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11046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magine 9">
            <a:extLst>
              <a:ext uri="{FF2B5EF4-FFF2-40B4-BE49-F238E27FC236}">
                <a16:creationId xmlns:a16="http://schemas.microsoft.com/office/drawing/2014/main" id="{FB041D25-89B7-2340-D0D7-6D966E19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" r="153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7" name="Immagine 7">
            <a:extLst>
              <a:ext uri="{FF2B5EF4-FFF2-40B4-BE49-F238E27FC236}">
                <a16:creationId xmlns:a16="http://schemas.microsoft.com/office/drawing/2014/main" id="{ED401BEE-2EED-EEB2-3B10-E4EDEAAE34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" b="44"/>
          <a:stretch/>
        </p:blipFill>
        <p:spPr>
          <a:xfrm>
            <a:off x="4868961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58" name="Freeform: Shape 57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0" name="Freeform: Shape 59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E7A33B4-1C00-2136-FF7F-3CDC6EA830E9}"/>
              </a:ext>
            </a:extLst>
          </p:cNvPr>
          <p:cNvSpPr txBox="1"/>
          <p:nvPr/>
        </p:nvSpPr>
        <p:spPr>
          <a:xfrm>
            <a:off x="448056" y="859536"/>
            <a:ext cx="4832802" cy="1243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    </a:t>
            </a:r>
            <a:r>
              <a:rPr lang="en-US" sz="3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USERS – SEARCH AND BORROW BOOKS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E4C5170-ED76-2909-20FA-A1268564A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512611"/>
            <a:ext cx="4832803" cy="3664351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sz="2000" dirty="0"/>
              <a:t>Nella </a:t>
            </a:r>
            <a:r>
              <a:rPr lang="en-US" sz="2000" dirty="0" err="1"/>
              <a:t>sezione</a:t>
            </a:r>
            <a:r>
              <a:rPr lang="en-US" sz="2000" dirty="0"/>
              <a:t> Search and Borrow books </a:t>
            </a:r>
            <a:r>
              <a:rPr lang="en-US" sz="2000" dirty="0" err="1"/>
              <a:t>degli</a:t>
            </a:r>
            <a:r>
              <a:rPr lang="en-US" sz="2000" dirty="0"/>
              <a:t> users, </a:t>
            </a:r>
            <a:r>
              <a:rPr lang="en-US" sz="2000" dirty="0" err="1"/>
              <a:t>l’utente</a:t>
            </a:r>
            <a:r>
              <a:rPr lang="en-US" sz="2000" dirty="0"/>
              <a:t> </a:t>
            </a:r>
            <a:r>
              <a:rPr lang="en-US" sz="2000" dirty="0" err="1"/>
              <a:t>esclusivamente</a:t>
            </a:r>
            <a:r>
              <a:rPr lang="en-US" sz="2000" dirty="0"/>
              <a:t> </a:t>
            </a:r>
            <a:r>
              <a:rPr lang="en-US" sz="2000" dirty="0" err="1"/>
              <a:t>loggato</a:t>
            </a:r>
            <a:r>
              <a:rPr lang="en-US" sz="2000" dirty="0"/>
              <a:t> ha la </a:t>
            </a:r>
            <a:r>
              <a:rPr lang="en-US" sz="2000" dirty="0" err="1"/>
              <a:t>possibilità</a:t>
            </a:r>
            <a:r>
              <a:rPr lang="en-US" sz="2000" dirty="0"/>
              <a:t> di </a:t>
            </a:r>
            <a:r>
              <a:rPr lang="en-US" sz="2000" dirty="0" err="1"/>
              <a:t>cercare</a:t>
            </a:r>
            <a:r>
              <a:rPr lang="en-US" sz="2000" dirty="0"/>
              <a:t> e </a:t>
            </a:r>
            <a:r>
              <a:rPr lang="en-US" sz="2000" dirty="0" err="1"/>
              <a:t>prendere</a:t>
            </a:r>
            <a:r>
              <a:rPr lang="en-US" sz="2000" dirty="0"/>
              <a:t> in </a:t>
            </a:r>
            <a:r>
              <a:rPr lang="en-US" sz="2000" dirty="0" err="1"/>
              <a:t>prestito</a:t>
            </a:r>
            <a:r>
              <a:rPr lang="en-US" sz="2000" dirty="0"/>
              <a:t> un </a:t>
            </a:r>
            <a:r>
              <a:rPr lang="en-US" sz="2000" dirty="0" err="1"/>
              <a:t>libro</a:t>
            </a:r>
            <a:r>
              <a:rPr lang="en-US" sz="2000" dirty="0"/>
              <a:t>. </a:t>
            </a:r>
          </a:p>
          <a:p>
            <a:r>
              <a:rPr lang="en-US" sz="2000" dirty="0"/>
              <a:t>Una volta </a:t>
            </a:r>
            <a:r>
              <a:rPr lang="en-US" sz="2000" dirty="0" err="1"/>
              <a:t>ricercato</a:t>
            </a:r>
            <a:r>
              <a:rPr lang="en-US" sz="2000" dirty="0"/>
              <a:t> un </a:t>
            </a:r>
            <a:r>
              <a:rPr lang="en-US" sz="2000" dirty="0" err="1"/>
              <a:t>libro</a:t>
            </a:r>
            <a:r>
              <a:rPr lang="en-US" sz="2000" dirty="0"/>
              <a:t>, la </a:t>
            </a:r>
            <a:r>
              <a:rPr lang="en-US" sz="2000" dirty="0" err="1"/>
              <a:t>schermata</a:t>
            </a:r>
            <a:r>
              <a:rPr lang="en-US" sz="2000" dirty="0"/>
              <a:t> </a:t>
            </a:r>
            <a:r>
              <a:rPr lang="en-US" sz="2000" dirty="0" err="1"/>
              <a:t>presenterà</a:t>
            </a:r>
            <a:r>
              <a:rPr lang="en-US" sz="2000" dirty="0"/>
              <a:t> 3 </a:t>
            </a:r>
            <a:r>
              <a:rPr lang="en-US" sz="2000" dirty="0" err="1"/>
              <a:t>sottosezioni</a:t>
            </a:r>
            <a:r>
              <a:rPr lang="en-US" sz="2000" dirty="0"/>
              <a:t>: Book Request (</a:t>
            </a:r>
            <a:r>
              <a:rPr lang="en-US" sz="2000" dirty="0" err="1"/>
              <a:t>libro</a:t>
            </a:r>
            <a:r>
              <a:rPr lang="en-US" sz="2000" dirty="0"/>
              <a:t> </a:t>
            </a:r>
            <a:r>
              <a:rPr lang="en-US" sz="2000" dirty="0" err="1"/>
              <a:t>richiesto</a:t>
            </a:r>
            <a:r>
              <a:rPr lang="en-US" sz="2000" dirty="0"/>
              <a:t>), Related Books (Libri </a:t>
            </a:r>
            <a:r>
              <a:rPr lang="en-US" sz="2000" dirty="0" err="1"/>
              <a:t>correlati</a:t>
            </a:r>
            <a:r>
              <a:rPr lang="en-US" sz="2000" dirty="0"/>
              <a:t>) e All Books (Tutti </a:t>
            </a:r>
            <a:r>
              <a:rPr lang="en-US" sz="2000" dirty="0" err="1"/>
              <a:t>i</a:t>
            </a:r>
            <a:r>
              <a:rPr lang="en-US" sz="2000" dirty="0"/>
              <a:t> libri </a:t>
            </a:r>
            <a:r>
              <a:rPr lang="en-US" sz="2000" dirty="0" err="1"/>
              <a:t>presenti</a:t>
            </a:r>
            <a:r>
              <a:rPr lang="en-US" sz="2000" dirty="0"/>
              <a:t> </a:t>
            </a:r>
            <a:r>
              <a:rPr lang="en-US" sz="2000" dirty="0" err="1"/>
              <a:t>nel</a:t>
            </a:r>
            <a:r>
              <a:rPr lang="en-US" sz="2000" dirty="0"/>
              <a:t> database).</a:t>
            </a:r>
          </a:p>
          <a:p>
            <a:pPr marL="0" indent="0">
              <a:buNone/>
            </a:pPr>
            <a:endParaRPr lang="en-US" sz="100" dirty="0"/>
          </a:p>
          <a:p>
            <a:r>
              <a:rPr lang="en-US" sz="2000" dirty="0"/>
              <a:t>Di </a:t>
            </a:r>
            <a:r>
              <a:rPr lang="en-US" sz="2000" dirty="0" err="1"/>
              <a:t>seguito</a:t>
            </a:r>
            <a:r>
              <a:rPr lang="en-US" sz="2000" dirty="0"/>
              <a:t>, </a:t>
            </a:r>
            <a:r>
              <a:rPr lang="en-US" sz="2000" dirty="0" err="1"/>
              <a:t>grazie</a:t>
            </a:r>
            <a:r>
              <a:rPr lang="en-US" sz="2000" dirty="0"/>
              <a:t> al </a:t>
            </a:r>
            <a:r>
              <a:rPr lang="en-US" sz="2000" dirty="0" err="1"/>
              <a:t>pulsante</a:t>
            </a:r>
            <a:r>
              <a:rPr lang="en-US" sz="2000" dirty="0"/>
              <a:t> next page, </a:t>
            </a:r>
            <a:r>
              <a:rPr lang="en-US" sz="2000" dirty="0" err="1"/>
              <a:t>possiamo</a:t>
            </a:r>
            <a:r>
              <a:rPr lang="en-US" sz="2000" dirty="0"/>
              <a:t> </a:t>
            </a:r>
            <a:r>
              <a:rPr lang="en-US" sz="2000" dirty="0" err="1"/>
              <a:t>vedere</a:t>
            </a:r>
            <a:r>
              <a:rPr lang="en-US" sz="2000" dirty="0"/>
              <a:t> </a:t>
            </a:r>
            <a:r>
              <a:rPr lang="en-US" sz="2000" dirty="0" err="1"/>
              <a:t>altri</a:t>
            </a:r>
            <a:r>
              <a:rPr lang="en-US" sz="2000" dirty="0"/>
              <a:t> libri </a:t>
            </a:r>
            <a:r>
              <a:rPr lang="en-US" sz="2000" dirty="0" err="1"/>
              <a:t>presenti</a:t>
            </a:r>
            <a:r>
              <a:rPr lang="en-US" sz="2000" dirty="0"/>
              <a:t> </a:t>
            </a:r>
            <a:r>
              <a:rPr lang="en-US" sz="2000" dirty="0" err="1"/>
              <a:t>nel</a:t>
            </a:r>
            <a:r>
              <a:rPr lang="en-US" sz="2000" dirty="0"/>
              <a:t> DB.</a:t>
            </a:r>
            <a:br>
              <a:rPr lang="en-US" sz="2000" dirty="0"/>
            </a:br>
            <a:br>
              <a:rPr lang="en-US" sz="2000" dirty="0"/>
            </a:br>
            <a:endParaRPr lang="en-US" sz="2000" dirty="0"/>
          </a:p>
          <a:p>
            <a:pPr marL="0"/>
            <a:endParaRPr lang="en-US" sz="20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A5347D5-5F41-8E1E-5EBD-7B29F00369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115" r="18936"/>
          <a:stretch/>
        </p:blipFill>
        <p:spPr>
          <a:xfrm>
            <a:off x="8414820" y="3903637"/>
            <a:ext cx="3469997" cy="2667220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29FB331F-FEFA-3609-9D8C-C2396D5D804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577" r="21653"/>
          <a:stretch/>
        </p:blipFill>
        <p:spPr>
          <a:xfrm>
            <a:off x="8537512" y="1185871"/>
            <a:ext cx="3204944" cy="1941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343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magine 9">
            <a:extLst>
              <a:ext uri="{FF2B5EF4-FFF2-40B4-BE49-F238E27FC236}">
                <a16:creationId xmlns:a16="http://schemas.microsoft.com/office/drawing/2014/main" id="{FB041D25-89B7-2340-D0D7-6D966E19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" b="167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7" name="Immagine 7">
            <a:extLst>
              <a:ext uri="{FF2B5EF4-FFF2-40B4-BE49-F238E27FC236}">
                <a16:creationId xmlns:a16="http://schemas.microsoft.com/office/drawing/2014/main" id="{ED401BEE-2EED-EEB2-3B10-E4EDEAAE34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" r="36"/>
          <a:stretch/>
        </p:blipFill>
        <p:spPr>
          <a:xfrm>
            <a:off x="4868961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58" name="Freeform: Shape 57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0" name="Freeform: Shape 59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E7A33B4-1C00-2136-FF7F-3CDC6EA830E9}"/>
              </a:ext>
            </a:extLst>
          </p:cNvPr>
          <p:cNvSpPr txBox="1"/>
          <p:nvPr/>
        </p:nvSpPr>
        <p:spPr>
          <a:xfrm>
            <a:off x="448056" y="859536"/>
            <a:ext cx="4832802" cy="1243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    </a:t>
            </a:r>
            <a:r>
              <a:rPr lang="en-US" sz="3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USERS – BOOK A PLACE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E4C5170-ED76-2909-20FA-A1268564A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512611"/>
            <a:ext cx="4832803" cy="3664351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r>
              <a:rPr lang="en-US" sz="2000" dirty="0"/>
              <a:t>Nella </a:t>
            </a:r>
            <a:r>
              <a:rPr lang="en-US" sz="2000" dirty="0" err="1"/>
              <a:t>sezione</a:t>
            </a:r>
            <a:r>
              <a:rPr lang="en-US" sz="2000" dirty="0"/>
              <a:t> Book a Place </a:t>
            </a:r>
            <a:r>
              <a:rPr lang="en-US" sz="2000" dirty="0" err="1"/>
              <a:t>degli</a:t>
            </a:r>
            <a:r>
              <a:rPr lang="en-US" sz="2000" dirty="0"/>
              <a:t> users, </a:t>
            </a:r>
            <a:r>
              <a:rPr lang="en-US" sz="2000" dirty="0" err="1"/>
              <a:t>l’utente</a:t>
            </a:r>
            <a:r>
              <a:rPr lang="en-US" sz="2000" dirty="0"/>
              <a:t> </a:t>
            </a:r>
            <a:r>
              <a:rPr lang="en-US" sz="2000" dirty="0" err="1"/>
              <a:t>esclusivamente</a:t>
            </a:r>
            <a:r>
              <a:rPr lang="en-US" sz="2000" dirty="0"/>
              <a:t> </a:t>
            </a:r>
            <a:r>
              <a:rPr lang="en-US" sz="2000" dirty="0" err="1"/>
              <a:t>loggato</a:t>
            </a:r>
            <a:r>
              <a:rPr lang="en-US" sz="2000" dirty="0"/>
              <a:t> ha la </a:t>
            </a:r>
            <a:r>
              <a:rPr lang="en-US" sz="2000" dirty="0" err="1"/>
              <a:t>possibilità</a:t>
            </a:r>
            <a:r>
              <a:rPr lang="en-US" sz="2000" dirty="0"/>
              <a:t> di </a:t>
            </a:r>
            <a:r>
              <a:rPr lang="en-US" sz="2000" dirty="0" err="1"/>
              <a:t>prenotare</a:t>
            </a:r>
            <a:r>
              <a:rPr lang="en-US" sz="2000" dirty="0"/>
              <a:t> un </a:t>
            </a:r>
            <a:r>
              <a:rPr lang="en-US" sz="2000" dirty="0" err="1"/>
              <a:t>posto</a:t>
            </a:r>
            <a:r>
              <a:rPr lang="en-US" sz="2000" dirty="0"/>
              <a:t> in </a:t>
            </a:r>
            <a:r>
              <a:rPr lang="en-US" sz="2000" dirty="0" err="1"/>
              <a:t>biblioteca</a:t>
            </a:r>
            <a:r>
              <a:rPr lang="en-US" sz="2000" dirty="0"/>
              <a:t>. </a:t>
            </a:r>
          </a:p>
          <a:p>
            <a:r>
              <a:rPr lang="en-US" sz="2000" dirty="0" err="1"/>
              <a:t>Inoltre</a:t>
            </a:r>
            <a:r>
              <a:rPr lang="en-US" sz="2000" dirty="0"/>
              <a:t>, </a:t>
            </a:r>
            <a:r>
              <a:rPr lang="en-US" sz="2000" dirty="0" err="1"/>
              <a:t>l’utente</a:t>
            </a:r>
            <a:r>
              <a:rPr lang="en-US" sz="2000" dirty="0"/>
              <a:t> in </a:t>
            </a:r>
            <a:r>
              <a:rPr lang="en-US" sz="2000" dirty="0" err="1"/>
              <a:t>caso</a:t>
            </a:r>
            <a:r>
              <a:rPr lang="en-US" sz="2000" dirty="0"/>
              <a:t> di </a:t>
            </a:r>
            <a:r>
              <a:rPr lang="en-US" sz="2000" dirty="0" err="1"/>
              <a:t>mancato</a:t>
            </a:r>
            <a:r>
              <a:rPr lang="en-US" sz="2000" dirty="0"/>
              <a:t> o </a:t>
            </a:r>
            <a:r>
              <a:rPr lang="en-US" sz="2000" dirty="0" err="1"/>
              <a:t>errato</a:t>
            </a:r>
            <a:r>
              <a:rPr lang="en-US" sz="2000" dirty="0"/>
              <a:t> </a:t>
            </a:r>
            <a:r>
              <a:rPr lang="en-US" sz="2000" dirty="0" err="1"/>
              <a:t>inserimento</a:t>
            </a:r>
            <a:r>
              <a:rPr lang="en-US" sz="2000" dirty="0"/>
              <a:t> </a:t>
            </a:r>
            <a:r>
              <a:rPr lang="en-US" sz="2000" dirty="0" err="1"/>
              <a:t>dei</a:t>
            </a:r>
            <a:r>
              <a:rPr lang="en-US" sz="2000" dirty="0"/>
              <a:t> </a:t>
            </a:r>
            <a:r>
              <a:rPr lang="en-US" sz="2000" dirty="0" err="1"/>
              <a:t>campi</a:t>
            </a:r>
            <a:r>
              <a:rPr lang="en-US" sz="2000" dirty="0"/>
              <a:t> </a:t>
            </a:r>
            <a:r>
              <a:rPr lang="en-US" sz="2000" dirty="0" err="1"/>
              <a:t>obbligatori</a:t>
            </a:r>
            <a:r>
              <a:rPr lang="en-US" sz="2000" dirty="0"/>
              <a:t> </a:t>
            </a:r>
            <a:r>
              <a:rPr lang="en-US" sz="2000" dirty="0" err="1"/>
              <a:t>si</a:t>
            </a:r>
            <a:r>
              <a:rPr lang="en-US" sz="2000" dirty="0"/>
              <a:t> </a:t>
            </a:r>
            <a:r>
              <a:rPr lang="en-US" sz="2000" dirty="0" err="1"/>
              <a:t>presenteranno</a:t>
            </a:r>
            <a:r>
              <a:rPr lang="en-US" sz="2000" dirty="0"/>
              <a:t> </a:t>
            </a:r>
            <a:r>
              <a:rPr lang="en-US" sz="2000" dirty="0" err="1"/>
              <a:t>gli</a:t>
            </a:r>
            <a:r>
              <a:rPr lang="en-US" sz="2000" dirty="0"/>
              <a:t> </a:t>
            </a:r>
            <a:r>
              <a:rPr lang="en-US" sz="2000" dirty="0" err="1"/>
              <a:t>errori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endParaRPr lang="en-US" sz="100" dirty="0"/>
          </a:p>
          <a:p>
            <a:r>
              <a:rPr lang="en-US" sz="2000" dirty="0"/>
              <a:t>Di </a:t>
            </a:r>
            <a:r>
              <a:rPr lang="en-US" sz="2000" dirty="0" err="1"/>
              <a:t>seguito</a:t>
            </a:r>
            <a:r>
              <a:rPr lang="en-US" sz="2000" dirty="0"/>
              <a:t>, </a:t>
            </a:r>
            <a:r>
              <a:rPr lang="en-US" sz="2000" dirty="0" err="1"/>
              <a:t>quando</a:t>
            </a:r>
            <a:r>
              <a:rPr lang="en-US" sz="2000" dirty="0"/>
              <a:t> </a:t>
            </a:r>
            <a:r>
              <a:rPr lang="en-US" sz="2000" dirty="0" err="1"/>
              <a:t>l’utente</a:t>
            </a:r>
            <a:r>
              <a:rPr lang="en-US" sz="2000" dirty="0"/>
              <a:t> termina di </a:t>
            </a:r>
            <a:r>
              <a:rPr lang="en-US" sz="2000" dirty="0" err="1"/>
              <a:t>compiere</a:t>
            </a:r>
            <a:r>
              <a:rPr lang="en-US" sz="2000" dirty="0"/>
              <a:t> le </a:t>
            </a:r>
            <a:r>
              <a:rPr lang="en-US" sz="2000" dirty="0" err="1"/>
              <a:t>operazioni</a:t>
            </a:r>
            <a:r>
              <a:rPr lang="en-US" sz="2000" dirty="0"/>
              <a:t> </a:t>
            </a:r>
            <a:r>
              <a:rPr lang="en-US" sz="2000" dirty="0" err="1"/>
              <a:t>può</a:t>
            </a:r>
            <a:r>
              <a:rPr lang="en-US" sz="2000" dirty="0"/>
              <a:t> </a:t>
            </a:r>
            <a:r>
              <a:rPr lang="en-US" sz="2000" dirty="0" err="1"/>
              <a:t>disconnettersi</a:t>
            </a:r>
            <a:r>
              <a:rPr lang="en-US" sz="2000" dirty="0"/>
              <a:t> </a:t>
            </a:r>
            <a:r>
              <a:rPr lang="en-US" sz="2000" dirty="0" err="1"/>
              <a:t>grazie</a:t>
            </a:r>
            <a:r>
              <a:rPr lang="en-US" sz="2000" dirty="0"/>
              <a:t> </a:t>
            </a:r>
            <a:r>
              <a:rPr lang="en-US" sz="2000" dirty="0" err="1"/>
              <a:t>alla</a:t>
            </a:r>
            <a:r>
              <a:rPr lang="en-US" sz="2000" dirty="0"/>
              <a:t> </a:t>
            </a:r>
            <a:r>
              <a:rPr lang="en-US" sz="2000" dirty="0" err="1"/>
              <a:t>sezione</a:t>
            </a:r>
            <a:r>
              <a:rPr lang="en-US" sz="2000" dirty="0"/>
              <a:t> logout </a:t>
            </a:r>
            <a:r>
              <a:rPr lang="en-US" sz="2000" dirty="0" err="1"/>
              <a:t>dell’hamburger</a:t>
            </a:r>
            <a:r>
              <a:rPr lang="en-US" sz="2000" dirty="0"/>
              <a:t> menu.</a:t>
            </a:r>
            <a:br>
              <a:rPr lang="en-US" sz="2000" dirty="0"/>
            </a:br>
            <a:br>
              <a:rPr lang="en-US" sz="2000" dirty="0"/>
            </a:br>
            <a:endParaRPr lang="en-US" sz="2000" dirty="0"/>
          </a:p>
          <a:p>
            <a:pPr marL="0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6592535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1_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143</TotalTime>
  <Words>894</Words>
  <Application>Microsoft Office PowerPoint</Application>
  <PresentationFormat>Widescreen</PresentationFormat>
  <Paragraphs>53</Paragraphs>
  <Slides>13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Tema di Office</vt:lpstr>
      <vt:lpstr>1_Tema di Office</vt:lpstr>
      <vt:lpstr>PROGETTO TECNOLOGIE WEB 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TECNOLOGIE WEB PROPOSAL</dc:title>
  <dc:creator>Pasquale Ferrandino</dc:creator>
  <cp:lastModifiedBy>Nicola Cirillo</cp:lastModifiedBy>
  <cp:revision>189</cp:revision>
  <dcterms:created xsi:type="dcterms:W3CDTF">2022-11-04T15:41:16Z</dcterms:created>
  <dcterms:modified xsi:type="dcterms:W3CDTF">2023-02-03T11:22:22Z</dcterms:modified>
</cp:coreProperties>
</file>